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59" r:id="rId4"/>
    <p:sldId id="280" r:id="rId5"/>
    <p:sldId id="277" r:id="rId6"/>
    <p:sldId id="281" r:id="rId7"/>
    <p:sldId id="283" r:id="rId8"/>
    <p:sldId id="284" r:id="rId9"/>
    <p:sldId id="282" r:id="rId10"/>
    <p:sldId id="274" r:id="rId11"/>
    <p:sldId id="27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BD"/>
    <a:srgbClr val="FF9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12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D8FE39-84A1-4BAA-91BD-87213DD58A08}"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45647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8FE39-84A1-4BAA-91BD-87213DD58A08}"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324391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8FE39-84A1-4BAA-91BD-87213DD58A08}"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2618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8FE39-84A1-4BAA-91BD-87213DD58A08}"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321243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D8FE39-84A1-4BAA-91BD-87213DD58A08}"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11211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D8FE39-84A1-4BAA-91BD-87213DD58A08}"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126637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D8FE39-84A1-4BAA-91BD-87213DD58A08}"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215744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D8FE39-84A1-4BAA-91BD-87213DD58A08}"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43783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8FE39-84A1-4BAA-91BD-87213DD58A08}"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76780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D8FE39-84A1-4BAA-91BD-87213DD58A08}"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214048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D8FE39-84A1-4BAA-91BD-87213DD58A08}"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253627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8FE39-84A1-4BAA-91BD-87213DD58A08}" type="datetimeFigureOut">
              <a:rPr lang="en-GB" smtClean="0"/>
              <a:t>28/04/2020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8A997-CF60-446A-9B1E-941CE61059FD}" type="slidenum">
              <a:rPr lang="en-GB" smtClean="0"/>
              <a:t>‹#›</a:t>
            </a:fld>
            <a:endParaRPr lang="en-GB"/>
          </a:p>
        </p:txBody>
      </p:sp>
    </p:spTree>
    <p:extLst>
      <p:ext uri="{BB962C8B-B14F-4D97-AF65-F5344CB8AC3E}">
        <p14:creationId xmlns:p14="http://schemas.microsoft.com/office/powerpoint/2010/main" val="1148034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fc.co.uk/club-community/club/mfc-history/ayresome-memories"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1451" y="1941342"/>
            <a:ext cx="9461350" cy="1463040"/>
          </a:xfrm>
          <a:solidFill>
            <a:schemeClr val="bg1"/>
          </a:solidFill>
        </p:spPr>
        <p:txBody>
          <a:bodyPr>
            <a:noAutofit/>
          </a:bodyPr>
          <a:lstStyle/>
          <a:p>
            <a:pPr algn="ctr"/>
            <a:r>
              <a:rPr lang="en-GB" sz="4000" b="1" dirty="0">
                <a:solidFill>
                  <a:srgbClr val="FF0000"/>
                </a:solidFill>
                <a:latin typeface="Arial" panose="020B0604020202020204" pitchFamily="34" charset="0"/>
                <a:cs typeface="Arial" panose="020B0604020202020204" pitchFamily="34" charset="0"/>
              </a:rPr>
              <a:t>History of Ayresome Park: </a:t>
            </a:r>
            <a:br>
              <a:rPr lang="en-GB" sz="4000" b="1" dirty="0">
                <a:solidFill>
                  <a:srgbClr val="FF0000"/>
                </a:solidFill>
                <a:latin typeface="Arial" panose="020B0604020202020204" pitchFamily="34" charset="0"/>
                <a:cs typeface="Arial" panose="020B0604020202020204" pitchFamily="34" charset="0"/>
              </a:rPr>
            </a:br>
            <a:r>
              <a:rPr lang="en-GB" sz="4000" b="1" dirty="0">
                <a:solidFill>
                  <a:srgbClr val="FF0000"/>
                </a:solidFill>
                <a:latin typeface="Arial" panose="020B0604020202020204" pitchFamily="34" charset="0"/>
                <a:cs typeface="Arial" panose="020B0604020202020204" pitchFamily="34" charset="0"/>
              </a:rPr>
              <a:t>Ayresome in numbers</a:t>
            </a:r>
          </a:p>
        </p:txBody>
      </p:sp>
      <p:sp>
        <p:nvSpPr>
          <p:cNvPr id="11" name="Rectangle 10"/>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a:off x="4622866" y="5571228"/>
            <a:ext cx="2987756" cy="1304892"/>
          </a:xfrm>
          <a:prstGeom prst="rect">
            <a:avLst/>
          </a:prstGeom>
        </p:spPr>
      </p:pic>
    </p:spTree>
    <p:extLst>
      <p:ext uri="{BB962C8B-B14F-4D97-AF65-F5344CB8AC3E}">
        <p14:creationId xmlns:p14="http://schemas.microsoft.com/office/powerpoint/2010/main" val="35297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a:spLocks noGrp="1"/>
          </p:cNvSpPr>
          <p:nvPr>
            <p:ph type="title"/>
          </p:nvPr>
        </p:nvSpPr>
        <p:spPr>
          <a:xfrm>
            <a:off x="-2552113" y="-260129"/>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Notes for Teachers</a:t>
            </a:r>
          </a:p>
        </p:txBody>
      </p:sp>
      <p:pic>
        <p:nvPicPr>
          <p:cNvPr id="14" name="Picture 13"/>
          <p:cNvPicPr>
            <a:picLocks noChangeAspect="1"/>
          </p:cNvPicPr>
          <p:nvPr/>
        </p:nvPicPr>
        <p:blipFill>
          <a:blip r:embed="rId2"/>
          <a:stretch>
            <a:fillRect/>
          </a:stretch>
        </p:blipFill>
        <p:spPr>
          <a:xfrm>
            <a:off x="4643968" y="5589660"/>
            <a:ext cx="2938518" cy="1283388"/>
          </a:xfrm>
          <a:prstGeom prst="rect">
            <a:avLst/>
          </a:prstGeom>
        </p:spPr>
      </p:pic>
      <p:sp>
        <p:nvSpPr>
          <p:cNvPr id="4" name="TextBox 3"/>
          <p:cNvSpPr txBox="1"/>
          <p:nvPr/>
        </p:nvSpPr>
        <p:spPr>
          <a:xfrm>
            <a:off x="140677" y="759779"/>
            <a:ext cx="10888394"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Chris Bartley (St Joseph’s Catholic Primary School, Middlesbrough) and Dr Tosh Warwick (Manchester Metropolitan University) have developed this resource in partnership with MFC Foundation. The resource is based upon research carried out by Dr Tosh Warwick and Shaun Wilson, including articles featured in the ‘Ayresome Memories’ section of the Middlesbrough Football Club website: </a:t>
            </a:r>
            <a:r>
              <a:rPr lang="en-GB" u="sng" dirty="0">
                <a:latin typeface="Arial" panose="020B0604020202020204" pitchFamily="34" charset="0"/>
                <a:cs typeface="Arial" panose="020B0604020202020204" pitchFamily="34" charset="0"/>
                <a:hlinkClick r:id="rId3"/>
              </a:rPr>
              <a:t>https://www.mfc.co.uk/club-community/club/mfc-history/ayresome-memories</a:t>
            </a:r>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Numeracy (KS1)</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Ask and answer questions about totalling and comparing categorical data.</a:t>
            </a:r>
          </a:p>
          <a:p>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Numeracy (KS2)</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Solve one-stop and two-step questions (for example, 'How many more?' and 'How many fewer?’.</a:t>
            </a:r>
          </a:p>
          <a:p>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History (KS1)</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Understanding people and places in their own locality.</a:t>
            </a:r>
          </a:p>
          <a:p>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History (KS2)</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Understanding an aspect of local history over time.</a:t>
            </a:r>
          </a:p>
        </p:txBody>
      </p:sp>
    </p:spTree>
    <p:extLst>
      <p:ext uri="{BB962C8B-B14F-4D97-AF65-F5344CB8AC3E}">
        <p14:creationId xmlns:p14="http://schemas.microsoft.com/office/powerpoint/2010/main" val="313921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a:spLocks noGrp="1"/>
          </p:cNvSpPr>
          <p:nvPr>
            <p:ph type="title"/>
          </p:nvPr>
        </p:nvSpPr>
        <p:spPr>
          <a:xfrm>
            <a:off x="-2933114" y="0"/>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Further Reading</a:t>
            </a:r>
          </a:p>
        </p:txBody>
      </p:sp>
      <p:pic>
        <p:nvPicPr>
          <p:cNvPr id="14" name="Picture 13"/>
          <p:cNvPicPr>
            <a:picLocks noChangeAspect="1"/>
          </p:cNvPicPr>
          <p:nvPr/>
        </p:nvPicPr>
        <p:blipFill>
          <a:blip r:embed="rId2"/>
          <a:stretch>
            <a:fillRect/>
          </a:stretch>
        </p:blipFill>
        <p:spPr>
          <a:xfrm>
            <a:off x="4643968" y="5589660"/>
            <a:ext cx="2938518" cy="1283388"/>
          </a:xfrm>
          <a:prstGeom prst="rect">
            <a:avLst/>
          </a:prstGeom>
        </p:spPr>
      </p:pic>
      <p:sp>
        <p:nvSpPr>
          <p:cNvPr id="4" name="TextBox 3"/>
          <p:cNvSpPr txBox="1"/>
          <p:nvPr/>
        </p:nvSpPr>
        <p:spPr>
          <a:xfrm>
            <a:off x="140677" y="996504"/>
            <a:ext cx="10888394"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Harry Glasper (1993), </a:t>
            </a:r>
            <a:r>
              <a:rPr lang="en-GB" i="1" dirty="0">
                <a:latin typeface="Arial" panose="020B0604020202020204" pitchFamily="34" charset="0"/>
                <a:cs typeface="Arial" panose="020B0604020202020204" pitchFamily="34" charset="0"/>
              </a:rPr>
              <a:t>Middlesbrough: A Complete Record</a:t>
            </a:r>
            <a:r>
              <a:rPr lang="en-GB" dirty="0">
                <a:latin typeface="Arial" panose="020B0604020202020204" pitchFamily="34" charset="0"/>
                <a:cs typeface="Arial" panose="020B0604020202020204" pitchFamily="34" charset="0"/>
              </a:rPr>
              <a:t> (Derby, </a:t>
            </a:r>
            <a:r>
              <a:rPr lang="en-GB" dirty="0" err="1">
                <a:latin typeface="Arial" panose="020B0604020202020204" pitchFamily="34" charset="0"/>
                <a:cs typeface="Arial" panose="020B0604020202020204" pitchFamily="34" charset="0"/>
              </a:rPr>
              <a:t>Breedon</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Harry Glasper and Chris Kershaw (1998), </a:t>
            </a:r>
            <a:r>
              <a:rPr lang="en-GB" i="1" dirty="0">
                <a:latin typeface="Arial" panose="020B0604020202020204" pitchFamily="34" charset="0"/>
                <a:cs typeface="Arial" panose="020B0604020202020204" pitchFamily="34" charset="0"/>
              </a:rPr>
              <a:t>The Boro Bible: A Complete History of Middlesbrough Football Club</a:t>
            </a:r>
            <a:r>
              <a:rPr lang="en-GB" dirty="0">
                <a:latin typeface="Arial" panose="020B0604020202020204" pitchFamily="34" charset="0"/>
                <a:cs typeface="Arial" panose="020B0604020202020204" pitchFamily="34" charset="0"/>
              </a:rPr>
              <a:t> (Bishop Auckland, </a:t>
            </a:r>
            <a:r>
              <a:rPr lang="en-GB" dirty="0" err="1">
                <a:latin typeface="Arial" panose="020B0604020202020204" pitchFamily="34" charset="0"/>
                <a:cs typeface="Arial" panose="020B0604020202020204" pitchFamily="34" charset="0"/>
              </a:rPr>
              <a:t>Hillprint</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Eric </a:t>
            </a:r>
            <a:r>
              <a:rPr lang="en-GB" dirty="0" err="1">
                <a:latin typeface="Arial" panose="020B0604020202020204" pitchFamily="34" charset="0"/>
                <a:cs typeface="Arial" panose="020B0604020202020204" pitchFamily="34" charset="0"/>
              </a:rPr>
              <a:t>Paylor</a:t>
            </a:r>
            <a:r>
              <a:rPr lang="en-GB" dirty="0">
                <a:latin typeface="Arial" panose="020B0604020202020204" pitchFamily="34" charset="0"/>
                <a:cs typeface="Arial" panose="020B0604020202020204" pitchFamily="34" charset="0"/>
              </a:rPr>
              <a:t> and John Wilson (2004), </a:t>
            </a:r>
            <a:r>
              <a:rPr lang="en-GB" i="1" dirty="0">
                <a:latin typeface="Arial" panose="020B0604020202020204" pitchFamily="34" charset="0"/>
                <a:cs typeface="Arial" panose="020B0604020202020204" pitchFamily="34" charset="0"/>
              </a:rPr>
              <a:t>Ayresome Park Memories</a:t>
            </a:r>
            <a:r>
              <a:rPr lang="en-GB" dirty="0">
                <a:latin typeface="Arial" panose="020B0604020202020204" pitchFamily="34" charset="0"/>
                <a:cs typeface="Arial" panose="020B0604020202020204" pitchFamily="34" charset="0"/>
              </a:rPr>
              <a:t> (Derby, </a:t>
            </a:r>
            <a:r>
              <a:rPr lang="en-GB" dirty="0" err="1">
                <a:latin typeface="Arial" panose="020B0604020202020204" pitchFamily="34" charset="0"/>
                <a:cs typeface="Arial" panose="020B0604020202020204" pitchFamily="34" charset="0"/>
              </a:rPr>
              <a:t>Breedon</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Richard Piers Rayner (2008), </a:t>
            </a:r>
            <a:r>
              <a:rPr lang="en-GB" i="1" dirty="0">
                <a:latin typeface="Arial" panose="020B0604020202020204" pitchFamily="34" charset="0"/>
                <a:cs typeface="Arial" panose="020B0604020202020204" pitchFamily="34" charset="0"/>
              </a:rPr>
              <a:t>Middlesbrough FC: The Unseen History</a:t>
            </a:r>
            <a:r>
              <a:rPr lang="en-GB" dirty="0">
                <a:latin typeface="Arial" panose="020B0604020202020204" pitchFamily="34" charset="0"/>
                <a:cs typeface="Arial" panose="020B0604020202020204" pitchFamily="34" charset="0"/>
              </a:rPr>
              <a:t> (Derby, </a:t>
            </a:r>
            <a:r>
              <a:rPr lang="en-GB" dirty="0" err="1">
                <a:latin typeface="Arial" panose="020B0604020202020204" pitchFamily="34" charset="0"/>
                <a:cs typeface="Arial" panose="020B0604020202020204" pitchFamily="34" charset="0"/>
              </a:rPr>
              <a:t>Breedon</a:t>
            </a:r>
            <a:r>
              <a:rPr lang="en-GB"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425652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3374" y="4211468"/>
            <a:ext cx="9144000" cy="1655762"/>
          </a:xfrm>
        </p:spPr>
        <p:txBody>
          <a:bodyPr>
            <a:normAutofit/>
          </a:bodyPr>
          <a:lstStyle/>
          <a:p>
            <a:r>
              <a:rPr lang="en-GB" sz="2800" dirty="0"/>
              <a:t>Ayresome in Numbers: Literacy Comprehension</a:t>
            </a:r>
          </a:p>
          <a:p>
            <a:r>
              <a:rPr lang="en-GB" sz="1800" dirty="0">
                <a:latin typeface="Arial" panose="020B0604020202020204" pitchFamily="34" charset="0"/>
                <a:cs typeface="Arial" panose="020B0604020202020204" pitchFamily="34" charset="0"/>
              </a:rPr>
              <a:t>with Tosh Warwick (</a:t>
            </a:r>
            <a:r>
              <a:rPr lang="en-GB" sz="1800" dirty="0">
                <a:latin typeface="Arial" panose="020B0604020202020204" pitchFamily="34" charset="0"/>
                <a:ea typeface="MS Mincho"/>
                <a:cs typeface="Arial" panose="020B0604020202020204" pitchFamily="34" charset="0"/>
              </a:rPr>
              <a:t>Manchester Metropolitan University)</a:t>
            </a:r>
          </a:p>
          <a:p>
            <a:r>
              <a:rPr lang="en-GB" sz="1800" dirty="0">
                <a:latin typeface="Arial" panose="020B0604020202020204" pitchFamily="34" charset="0"/>
                <a:cs typeface="Arial" panose="020B0604020202020204" pitchFamily="34" charset="0"/>
              </a:rPr>
              <a:t>and Chris Bartley (</a:t>
            </a:r>
            <a:r>
              <a:rPr lang="en-GB" sz="1800" dirty="0">
                <a:latin typeface="Arial" panose="020B0604020202020204" pitchFamily="34" charset="0"/>
                <a:ea typeface="MS Mincho"/>
                <a:cs typeface="Arial" panose="020B0604020202020204" pitchFamily="34" charset="0"/>
              </a:rPr>
              <a:t>St Joseph’s Catholic Primary School, Middlesbrough</a:t>
            </a:r>
            <a:r>
              <a:rPr lang="en-GB" sz="18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3334044" y="943088"/>
            <a:ext cx="5303520" cy="2316296"/>
          </a:xfrm>
          <a:prstGeom prst="rect">
            <a:avLst/>
          </a:prstGeom>
        </p:spPr>
      </p:pic>
      <p:cxnSp>
        <p:nvCxnSpPr>
          <p:cNvPr id="6" name="Straight Connector 5"/>
          <p:cNvCxnSpPr/>
          <p:nvPr/>
        </p:nvCxnSpPr>
        <p:spPr>
          <a:xfrm>
            <a:off x="1800665" y="3634692"/>
            <a:ext cx="87219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hevron 7"/>
          <p:cNvSpPr/>
          <p:nvPr/>
        </p:nvSpPr>
        <p:spPr>
          <a:xfrm rot="5400000">
            <a:off x="10832115" y="426110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rot="5400000">
            <a:off x="10832115" y="5464298"/>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evron 10"/>
          <p:cNvSpPr/>
          <p:nvPr/>
        </p:nvSpPr>
        <p:spPr>
          <a:xfrm rot="5400000">
            <a:off x="10832114" y="305791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rot="5400000">
            <a:off x="10832114" y="1842160"/>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rot="5400000">
            <a:off x="10832114" y="556773"/>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0789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 name="Rectangle 2"/>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4332849" y="5589660"/>
            <a:ext cx="2946267" cy="1286772"/>
          </a:xfrm>
          <a:prstGeom prst="rect">
            <a:avLst/>
          </a:prstGeom>
        </p:spPr>
      </p:pic>
      <p:sp>
        <p:nvSpPr>
          <p:cNvPr id="10" name="TextBox 9"/>
          <p:cNvSpPr txBox="1"/>
          <p:nvPr/>
        </p:nvSpPr>
        <p:spPr>
          <a:xfrm>
            <a:off x="307143" y="1573362"/>
            <a:ext cx="11577713" cy="2862322"/>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Today’s task is inspired by facts and figures from Middlesbrough Football Club’s time at Ayresome Park. The task will help with your numeracy and explore changes over time. You will also need to use your literacy skills to observe the text closely to help you answer the questions.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6971" y="1554930"/>
            <a:ext cx="10818055" cy="1325563"/>
          </a:xfrm>
        </p:spPr>
        <p:txBody>
          <a:bodyPr/>
          <a:lstStyle/>
          <a:p>
            <a:pPr algn="ctr"/>
            <a:r>
              <a:rPr lang="en-GB" b="1" dirty="0">
                <a:solidFill>
                  <a:srgbClr val="FF0000"/>
                </a:solidFill>
                <a:latin typeface="Arial" panose="020B0604020202020204" pitchFamily="34" charset="0"/>
                <a:cs typeface="Arial" panose="020B0604020202020204" pitchFamily="34" charset="0"/>
              </a:rPr>
              <a:t>Ayresome in Numbers: Literacy Comprehension</a:t>
            </a:r>
          </a:p>
        </p:txBody>
      </p:sp>
    </p:spTree>
    <p:extLst>
      <p:ext uri="{BB962C8B-B14F-4D97-AF65-F5344CB8AC3E}">
        <p14:creationId xmlns:p14="http://schemas.microsoft.com/office/powerpoint/2010/main" val="340957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994547" y="6055658"/>
            <a:ext cx="8010363" cy="584775"/>
          </a:xfrm>
          <a:prstGeom prst="rect">
            <a:avLst/>
          </a:prstGeom>
          <a:noFill/>
        </p:spPr>
        <p:txBody>
          <a:bodyPr wrap="square" rtlCol="0">
            <a:spAutoFit/>
          </a:bodyPr>
          <a:lstStyle/>
          <a:p>
            <a:r>
              <a:rPr lang="en-GB" sz="3200" i="1" dirty="0">
                <a:solidFill>
                  <a:schemeClr val="bg1"/>
                </a:solidFill>
              </a:rPr>
              <a:t>Inspire CONFIDENCE Inspire HOPE</a:t>
            </a:r>
          </a:p>
        </p:txBody>
      </p:sp>
      <p:cxnSp>
        <p:nvCxnSpPr>
          <p:cNvPr id="28" name="Straight Connector 27"/>
          <p:cNvCxnSpPr/>
          <p:nvPr/>
        </p:nvCxnSpPr>
        <p:spPr>
          <a:xfrm flipH="1">
            <a:off x="7206694" y="1001471"/>
            <a:ext cx="14068" cy="43266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595131" y="-30408"/>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Facts and Figures</a:t>
            </a:r>
          </a:p>
        </p:txBody>
      </p:sp>
      <p:sp>
        <p:nvSpPr>
          <p:cNvPr id="2" name="TextBox 1"/>
          <p:cNvSpPr txBox="1"/>
          <p:nvPr/>
        </p:nvSpPr>
        <p:spPr>
          <a:xfrm>
            <a:off x="128601" y="1106534"/>
            <a:ext cx="6947448" cy="5078313"/>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During Middlesbrough Football Club’s time at Ayresome Park (1903-1995), the stadium witnessed a number of record-breaking fixtures and special matches. Below are some fascinating facts and figures about Ayresome Park:</a:t>
            </a:r>
          </a:p>
          <a:p>
            <a:pPr algn="just"/>
            <a:endParaRPr lang="en-GB" dirty="0"/>
          </a:p>
          <a:p>
            <a:pPr algn="just"/>
            <a:r>
              <a:rPr lang="en-GB" dirty="0">
                <a:solidFill>
                  <a:srgbClr val="FF0000"/>
                </a:solidFill>
                <a:latin typeface="Arial" panose="020B0604020202020204" pitchFamily="34" charset="0"/>
                <a:cs typeface="Arial" panose="020B0604020202020204" pitchFamily="34" charset="0"/>
              </a:rPr>
              <a:t>First League Match: </a:t>
            </a:r>
            <a:r>
              <a:rPr lang="en-GB" dirty="0">
                <a:latin typeface="Arial" panose="020B0604020202020204" pitchFamily="34" charset="0"/>
                <a:cs typeface="Arial" panose="020B0604020202020204" pitchFamily="34" charset="0"/>
              </a:rPr>
              <a:t>On Saturday 12</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September 1903, </a:t>
            </a:r>
            <a:r>
              <a:rPr lang="en-GB" dirty="0" err="1">
                <a:latin typeface="Arial" panose="020B0604020202020204" pitchFamily="34" charset="0"/>
                <a:cs typeface="Arial" panose="020B0604020202020204" pitchFamily="34" charset="0"/>
              </a:rPr>
              <a:t>Boro’s</a:t>
            </a:r>
            <a:r>
              <a:rPr lang="en-GB" dirty="0">
                <a:latin typeface="Arial" panose="020B0604020202020204" pitchFamily="34" charset="0"/>
                <a:cs typeface="Arial" panose="020B0604020202020204" pitchFamily="34" charset="0"/>
              </a:rPr>
              <a:t> first league match at Ayresome Park attracted an attendance of 30,000 people.</a:t>
            </a:r>
          </a:p>
          <a:p>
            <a:pPr algn="just"/>
            <a:r>
              <a:rPr lang="en-GB" dirty="0">
                <a:latin typeface="Arial" panose="020B0604020202020204" pitchFamily="34" charset="0"/>
                <a:cs typeface="Arial" panose="020B0604020202020204" pitchFamily="34" charset="0"/>
              </a:rPr>
              <a:t> </a:t>
            </a:r>
          </a:p>
          <a:p>
            <a:pPr algn="just"/>
            <a:r>
              <a:rPr lang="en-GB" dirty="0">
                <a:solidFill>
                  <a:srgbClr val="FF0000"/>
                </a:solidFill>
                <a:latin typeface="Arial" panose="020B0604020202020204" pitchFamily="34" charset="0"/>
                <a:cs typeface="Arial" panose="020B0604020202020204" pitchFamily="34" charset="0"/>
              </a:rPr>
              <a:t>Record Highest Attendance: </a:t>
            </a:r>
            <a:r>
              <a:rPr lang="en-GB" dirty="0">
                <a:latin typeface="Arial" panose="020B0604020202020204" pitchFamily="34" charset="0"/>
                <a:cs typeface="Arial" panose="020B0604020202020204" pitchFamily="34" charset="0"/>
              </a:rPr>
              <a:t>A record-breaking 53,802 attended </a:t>
            </a:r>
            <a:r>
              <a:rPr lang="en-GB" dirty="0" err="1">
                <a:latin typeface="Arial" panose="020B0604020202020204" pitchFamily="34" charset="0"/>
                <a:cs typeface="Arial" panose="020B0604020202020204" pitchFamily="34" charset="0"/>
              </a:rPr>
              <a:t>Boro’s</a:t>
            </a:r>
            <a:r>
              <a:rPr lang="en-GB" dirty="0">
                <a:latin typeface="Arial" panose="020B0604020202020204" pitchFamily="34" charset="0"/>
                <a:cs typeface="Arial" panose="020B0604020202020204" pitchFamily="34" charset="0"/>
              </a:rPr>
              <a:t> home match against Newcastle United on Tuesday 27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December 1949.</a:t>
            </a:r>
          </a:p>
          <a:p>
            <a:pPr algn="just"/>
            <a:r>
              <a:rPr lang="en-GB" dirty="0">
                <a:latin typeface="Arial" panose="020B0604020202020204" pitchFamily="34" charset="0"/>
                <a:cs typeface="Arial" panose="020B0604020202020204" pitchFamily="34" charset="0"/>
              </a:rPr>
              <a:t> </a:t>
            </a:r>
          </a:p>
          <a:p>
            <a:pPr algn="just"/>
            <a:r>
              <a:rPr lang="en-GB" dirty="0">
                <a:solidFill>
                  <a:srgbClr val="FF0000"/>
                </a:solidFill>
                <a:latin typeface="Arial" panose="020B0604020202020204" pitchFamily="34" charset="0"/>
                <a:cs typeface="Arial" panose="020B0604020202020204" pitchFamily="34" charset="0"/>
              </a:rPr>
              <a:t>Record League Win: </a:t>
            </a:r>
            <a:r>
              <a:rPr lang="en-GB" dirty="0">
                <a:latin typeface="Arial" panose="020B0604020202020204" pitchFamily="34" charset="0"/>
                <a:cs typeface="Arial" panose="020B0604020202020204" pitchFamily="34" charset="0"/>
              </a:rPr>
              <a:t>On Saturday 23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August 1958, Boro achieved their record league win with a 9-0 victory over Brighton &amp; Hove Albion. </a:t>
            </a:r>
          </a:p>
          <a:p>
            <a:endParaRPr lang="en-GB" dirty="0">
              <a:latin typeface="Arial" panose="020B0604020202020204" pitchFamily="34" charset="0"/>
              <a:cs typeface="Arial" panose="020B0604020202020204" pitchFamily="34" charset="0"/>
            </a:endParaRPr>
          </a:p>
          <a:p>
            <a:endParaRPr lang="en-GB" dirty="0"/>
          </a:p>
        </p:txBody>
      </p:sp>
      <p:pic>
        <p:nvPicPr>
          <p:cNvPr id="2052" name="Picture 4"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1407" y="1571636"/>
            <a:ext cx="4655283" cy="291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5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994547" y="6055658"/>
            <a:ext cx="8010363" cy="584775"/>
          </a:xfrm>
          <a:prstGeom prst="rect">
            <a:avLst/>
          </a:prstGeom>
          <a:noFill/>
        </p:spPr>
        <p:txBody>
          <a:bodyPr wrap="square" rtlCol="0">
            <a:spAutoFit/>
          </a:bodyPr>
          <a:lstStyle/>
          <a:p>
            <a:r>
              <a:rPr lang="en-GB" sz="3200" i="1" dirty="0">
                <a:solidFill>
                  <a:schemeClr val="bg1"/>
                </a:solidFill>
              </a:rPr>
              <a:t>Inspire CONFIDENCE Inspire HOPE</a:t>
            </a:r>
          </a:p>
        </p:txBody>
      </p:sp>
      <p:cxnSp>
        <p:nvCxnSpPr>
          <p:cNvPr id="28" name="Straight Connector 27"/>
          <p:cNvCxnSpPr/>
          <p:nvPr/>
        </p:nvCxnSpPr>
        <p:spPr>
          <a:xfrm>
            <a:off x="7132320" y="442337"/>
            <a:ext cx="9385" cy="47545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595132" y="40603"/>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Facts and Figures</a:t>
            </a:r>
          </a:p>
        </p:txBody>
      </p:sp>
      <p:sp>
        <p:nvSpPr>
          <p:cNvPr id="2" name="TextBox 1"/>
          <p:cNvSpPr txBox="1"/>
          <p:nvPr/>
        </p:nvSpPr>
        <p:spPr>
          <a:xfrm>
            <a:off x="267286" y="1366166"/>
            <a:ext cx="6732442" cy="2585323"/>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Most Goals Scored for Boro in a League Match at Ayresome Park: </a:t>
            </a:r>
            <a:r>
              <a:rPr lang="en-GB" dirty="0">
                <a:latin typeface="Arial" panose="020B0604020202020204" pitchFamily="34" charset="0"/>
                <a:cs typeface="Arial" panose="020B0604020202020204" pitchFamily="34" charset="0"/>
              </a:rPr>
              <a:t>Only three Boro players managed to score five goals in one match at Ayresome Park. These are:</a:t>
            </a:r>
          </a:p>
          <a:p>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Andy Wilson vs Nottingham Forest on 6</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October 1923</a:t>
            </a:r>
          </a:p>
          <a:p>
            <a:pPr lvl="0"/>
            <a:r>
              <a:rPr lang="en-GB" dirty="0">
                <a:latin typeface="Arial" panose="020B0604020202020204" pitchFamily="34" charset="0"/>
                <a:cs typeface="Arial" panose="020B0604020202020204" pitchFamily="34" charset="0"/>
              </a:rPr>
              <a:t>George </a:t>
            </a:r>
            <a:r>
              <a:rPr lang="en-GB" dirty="0" err="1">
                <a:latin typeface="Arial" panose="020B0604020202020204" pitchFamily="34" charset="0"/>
                <a:cs typeface="Arial" panose="020B0604020202020204" pitchFamily="34" charset="0"/>
              </a:rPr>
              <a:t>Camsell</a:t>
            </a:r>
            <a:r>
              <a:rPr lang="en-GB" dirty="0">
                <a:latin typeface="Arial" panose="020B0604020202020204" pitchFamily="34" charset="0"/>
                <a:cs typeface="Arial" panose="020B0604020202020204" pitchFamily="34" charset="0"/>
              </a:rPr>
              <a:t> vs Aston Villa on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September 1935</a:t>
            </a:r>
          </a:p>
          <a:p>
            <a:pPr lvl="0"/>
            <a:r>
              <a:rPr lang="en-GB" dirty="0">
                <a:latin typeface="Arial" panose="020B0604020202020204" pitchFamily="34" charset="0"/>
                <a:cs typeface="Arial" panose="020B0604020202020204" pitchFamily="34" charset="0"/>
              </a:rPr>
              <a:t>Brian Clough v Brighton &amp; Hove Albion on 23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August 1958</a:t>
            </a:r>
          </a:p>
          <a:p>
            <a:r>
              <a:rPr lang="en-GB" dirty="0">
                <a:latin typeface="Arial" panose="020B0604020202020204" pitchFamily="34" charset="0"/>
                <a:cs typeface="Arial" panose="020B0604020202020204" pitchFamily="34" charset="0"/>
              </a:rPr>
              <a:t> </a:t>
            </a:r>
          </a:p>
          <a:p>
            <a:endParaRPr lang="en-GB" dirty="0"/>
          </a:p>
        </p:txBody>
      </p:sp>
      <p:pic>
        <p:nvPicPr>
          <p:cNvPr id="4100" name="Picture 4"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8490" y="442337"/>
            <a:ext cx="3287312" cy="475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8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754414"/>
            <a:ext cx="12192000" cy="11186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a:stretch>
            <a:fillRect/>
          </a:stretch>
        </p:blipFill>
        <p:spPr>
          <a:xfrm>
            <a:off x="4626741" y="5672037"/>
            <a:ext cx="2938518" cy="1283388"/>
          </a:xfrm>
          <a:prstGeom prst="rect">
            <a:avLst/>
          </a:prstGeom>
        </p:spPr>
      </p:pic>
      <p:sp>
        <p:nvSpPr>
          <p:cNvPr id="5" name="TextBox 4"/>
          <p:cNvSpPr txBox="1"/>
          <p:nvPr/>
        </p:nvSpPr>
        <p:spPr>
          <a:xfrm>
            <a:off x="1661618" y="495014"/>
            <a:ext cx="9156438" cy="3970318"/>
          </a:xfrm>
          <a:prstGeom prst="rect">
            <a:avLst/>
          </a:prstGeom>
          <a:solidFill>
            <a:schemeClr val="bg1"/>
          </a:solidFill>
        </p:spPr>
        <p:txBody>
          <a:bodyPr wrap="square" rtlCol="0">
            <a:spAutoFit/>
          </a:bodyPr>
          <a:lstStyle/>
          <a:p>
            <a:pPr algn="just"/>
            <a:endParaRPr lang="en-GB" dirty="0">
              <a:solidFill>
                <a:srgbClr val="FF0000"/>
              </a:solidFill>
              <a:latin typeface="Arial" panose="020B0604020202020204" pitchFamily="34" charset="0"/>
              <a:cs typeface="Arial" panose="020B0604020202020204" pitchFamily="34" charset="0"/>
            </a:endParaRPr>
          </a:p>
          <a:p>
            <a:pPr algn="just"/>
            <a:endParaRPr lang="en-GB" dirty="0">
              <a:solidFill>
                <a:srgbClr val="FF0000"/>
              </a:solidFill>
              <a:latin typeface="Arial" panose="020B0604020202020204" pitchFamily="34" charset="0"/>
              <a:cs typeface="Arial" panose="020B0604020202020204" pitchFamily="34" charset="0"/>
            </a:endParaRPr>
          </a:p>
          <a:p>
            <a:pPr algn="just"/>
            <a:endParaRPr lang="en-GB" dirty="0">
              <a:solidFill>
                <a:srgbClr val="FF0000"/>
              </a:solidFill>
              <a:latin typeface="Arial" panose="020B0604020202020204" pitchFamily="34" charset="0"/>
              <a:cs typeface="Arial" panose="020B0604020202020204" pitchFamily="34" charset="0"/>
            </a:endParaRPr>
          </a:p>
          <a:p>
            <a:pPr algn="just"/>
            <a:r>
              <a:rPr lang="en-GB" dirty="0">
                <a:solidFill>
                  <a:srgbClr val="FF0000"/>
                </a:solidFill>
                <a:latin typeface="Arial" panose="020B0604020202020204" pitchFamily="34" charset="0"/>
                <a:cs typeface="Arial" panose="020B0604020202020204" pitchFamily="34" charset="0"/>
              </a:rPr>
              <a:t>World Cup Matches</a:t>
            </a:r>
            <a:r>
              <a:rPr lang="en-GB" dirty="0">
                <a:latin typeface="Arial" panose="020B0604020202020204" pitchFamily="34" charset="0"/>
                <a:cs typeface="Arial" panose="020B0604020202020204" pitchFamily="34" charset="0"/>
              </a:rPr>
              <a:t>: In 1966, </a:t>
            </a:r>
            <a:r>
              <a:rPr lang="en-GB" dirty="0" err="1">
                <a:latin typeface="Arial" panose="020B0604020202020204" pitchFamily="34" charset="0"/>
                <a:cs typeface="Arial" panose="020B0604020202020204" pitchFamily="34" charset="0"/>
              </a:rPr>
              <a:t>Boro’s</a:t>
            </a:r>
            <a:r>
              <a:rPr lang="en-GB" dirty="0">
                <a:latin typeface="Arial" panose="020B0604020202020204" pitchFamily="34" charset="0"/>
                <a:cs typeface="Arial" panose="020B0604020202020204" pitchFamily="34" charset="0"/>
              </a:rPr>
              <a:t> Ayresome Park hosted three matches as part of the FIFA World Cup. This meant international football teams from around the world came to Middlesbrough to play in the World Cup tournament. The matches held at Ayresome Park were:</a:t>
            </a:r>
          </a:p>
          <a:p>
            <a:pPr algn="just"/>
            <a:r>
              <a:rPr lang="en-GB" dirty="0">
                <a:latin typeface="Arial" panose="020B0604020202020204" pitchFamily="34" charset="0"/>
                <a:cs typeface="Arial" panose="020B0604020202020204" pitchFamily="34" charset="0"/>
              </a:rPr>
              <a:t> </a:t>
            </a:r>
          </a:p>
          <a:p>
            <a:pPr algn="just"/>
            <a:r>
              <a:rPr lang="en-GB" dirty="0">
                <a:latin typeface="Arial" panose="020B0604020202020204" pitchFamily="34" charset="0"/>
                <a:cs typeface="Arial" panose="020B0604020202020204" pitchFamily="34" charset="0"/>
              </a:rPr>
              <a:t>North Korea 0-3 Soviet Union		Attendance: 23,006</a:t>
            </a:r>
          </a:p>
          <a:p>
            <a:pPr algn="just"/>
            <a:r>
              <a:rPr lang="en-GB" dirty="0">
                <a:latin typeface="Arial" panose="020B0604020202020204" pitchFamily="34" charset="0"/>
                <a:cs typeface="Arial" panose="020B0604020202020204" pitchFamily="34" charset="0"/>
              </a:rPr>
              <a:t>	</a:t>
            </a:r>
          </a:p>
          <a:p>
            <a:pPr algn="just"/>
            <a:r>
              <a:rPr lang="en-GB" dirty="0">
                <a:latin typeface="Arial" panose="020B0604020202020204" pitchFamily="34" charset="0"/>
                <a:cs typeface="Arial" panose="020B0604020202020204" pitchFamily="34" charset="0"/>
              </a:rPr>
              <a:t>North Korea 1-1 Chile			       Attendance: 13,792</a:t>
            </a:r>
          </a:p>
          <a:p>
            <a:pPr algn="just"/>
            <a:r>
              <a:rPr lang="en-GB" dirty="0">
                <a:latin typeface="Arial" panose="020B0604020202020204" pitchFamily="34" charset="0"/>
                <a:cs typeface="Arial" panose="020B0604020202020204" pitchFamily="34" charset="0"/>
              </a:rPr>
              <a:t> </a:t>
            </a:r>
          </a:p>
          <a:p>
            <a:pPr algn="just"/>
            <a:r>
              <a:rPr lang="en-GB" dirty="0">
                <a:latin typeface="Arial" panose="020B0604020202020204" pitchFamily="34" charset="0"/>
                <a:cs typeface="Arial" panose="020B0604020202020204" pitchFamily="34" charset="0"/>
              </a:rPr>
              <a:t>North Korea 1-0 Italy 			       Attendance: 17,829</a:t>
            </a:r>
          </a:p>
          <a:p>
            <a:endParaRPr lang="en-GB" dirty="0"/>
          </a:p>
        </p:txBody>
      </p:sp>
      <p:sp>
        <p:nvSpPr>
          <p:cNvPr id="8" name="Title 1"/>
          <p:cNvSpPr>
            <a:spLocks noGrp="1"/>
          </p:cNvSpPr>
          <p:nvPr>
            <p:ph type="title"/>
          </p:nvPr>
        </p:nvSpPr>
        <p:spPr>
          <a:xfrm>
            <a:off x="838200" y="302548"/>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Facts and Figures</a:t>
            </a:r>
          </a:p>
        </p:txBody>
      </p:sp>
    </p:spTree>
    <p:extLst>
      <p:ext uri="{BB962C8B-B14F-4D97-AF65-F5344CB8AC3E}">
        <p14:creationId xmlns:p14="http://schemas.microsoft.com/office/powerpoint/2010/main" val="154650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10564837" y="211015"/>
            <a:ext cx="1" cy="62179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hevron 7"/>
          <p:cNvSpPr/>
          <p:nvPr/>
        </p:nvSpPr>
        <p:spPr>
          <a:xfrm rot="5400000">
            <a:off x="10832115" y="426110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rot="5400000">
            <a:off x="10832115" y="5464298"/>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evron 10"/>
          <p:cNvSpPr/>
          <p:nvPr/>
        </p:nvSpPr>
        <p:spPr>
          <a:xfrm rot="5400000">
            <a:off x="10832114" y="305791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rot="5400000">
            <a:off x="10832114" y="1842160"/>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rot="5400000">
            <a:off x="10832114" y="556773"/>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p:cNvSpPr txBox="1">
            <a:spLocks/>
          </p:cNvSpPr>
          <p:nvPr/>
        </p:nvSpPr>
        <p:spPr>
          <a:xfrm>
            <a:off x="-3045297" y="-1920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rgbClr val="FF0000"/>
                </a:solidFill>
                <a:latin typeface="Arial" panose="020B0604020202020204" pitchFamily="34" charset="0"/>
                <a:cs typeface="Arial" panose="020B0604020202020204" pitchFamily="34" charset="0"/>
              </a:rPr>
              <a:t>Questions</a:t>
            </a:r>
          </a:p>
        </p:txBody>
      </p:sp>
      <p:sp>
        <p:nvSpPr>
          <p:cNvPr id="10" name="TextBox 9"/>
          <p:cNvSpPr txBox="1"/>
          <p:nvPr/>
        </p:nvSpPr>
        <p:spPr>
          <a:xfrm>
            <a:off x="323557" y="1378634"/>
            <a:ext cx="9397219" cy="4801314"/>
          </a:xfrm>
          <a:prstGeom prst="rect">
            <a:avLst/>
          </a:prstGeom>
          <a:noFill/>
        </p:spPr>
        <p:txBody>
          <a:bodyPr wrap="square" rtlCol="0">
            <a:spAutoFit/>
          </a:bodyPr>
          <a:lstStyle/>
          <a:p>
            <a:pPr>
              <a:lnSpc>
                <a:spcPct val="200000"/>
              </a:lnSpc>
            </a:pPr>
            <a:r>
              <a:rPr lang="en-GB" dirty="0">
                <a:latin typeface="Arial" panose="020B0604020202020204" pitchFamily="34" charset="0"/>
                <a:cs typeface="Arial" panose="020B0604020202020204" pitchFamily="34" charset="0"/>
              </a:rPr>
              <a:t>1) How many years was Ayresome Park the home of Middlesbrough Football Club?</a:t>
            </a:r>
          </a:p>
          <a:p>
            <a:pPr>
              <a:lnSpc>
                <a:spcPct val="200000"/>
              </a:lnSpc>
            </a:pPr>
            <a:r>
              <a:rPr lang="en-GB" dirty="0">
                <a:latin typeface="Arial" panose="020B0604020202020204" pitchFamily="34" charset="0"/>
                <a:cs typeface="Arial" panose="020B0604020202020204" pitchFamily="34" charset="0"/>
              </a:rPr>
              <a:t>2) How many people attended the first league match at Ayresome Park in 1903?</a:t>
            </a:r>
          </a:p>
          <a:p>
            <a:pPr>
              <a:lnSpc>
                <a:spcPct val="200000"/>
              </a:lnSpc>
            </a:pPr>
            <a:r>
              <a:rPr lang="en-GB" dirty="0">
                <a:latin typeface="Arial" panose="020B0604020202020204" pitchFamily="34" charset="0"/>
                <a:cs typeface="Arial" panose="020B0604020202020204" pitchFamily="34" charset="0"/>
              </a:rPr>
              <a:t>3) How many more people attended the first league match at Ayresome Park in 1903 compared to the last league match in 1995?</a:t>
            </a:r>
          </a:p>
          <a:p>
            <a:pPr>
              <a:lnSpc>
                <a:spcPct val="200000"/>
              </a:lnSpc>
            </a:pPr>
            <a:r>
              <a:rPr lang="en-GB" dirty="0">
                <a:latin typeface="Arial" panose="020B0604020202020204" pitchFamily="34" charset="0"/>
                <a:cs typeface="Arial" panose="020B0604020202020204" pitchFamily="34" charset="0"/>
              </a:rPr>
              <a:t>4) Who was the first player to score five league goals in one match for Middlesbrough at Ayresome Park?</a:t>
            </a:r>
          </a:p>
          <a:p>
            <a:pPr>
              <a:lnSpc>
                <a:spcPct val="200000"/>
              </a:lnSpc>
            </a:pPr>
            <a:r>
              <a:rPr lang="en-GB" dirty="0">
                <a:latin typeface="Arial" panose="020B0604020202020204" pitchFamily="34" charset="0"/>
                <a:cs typeface="Arial" panose="020B0604020202020204" pitchFamily="34" charset="0"/>
              </a:rPr>
              <a:t>5) How many years ago did Middlesbrough achieve their record league win at Ayresome Park?</a:t>
            </a:r>
          </a:p>
          <a:p>
            <a:endParaRPr lang="en-GB" dirty="0"/>
          </a:p>
        </p:txBody>
      </p:sp>
    </p:spTree>
    <p:extLst>
      <p:ext uri="{BB962C8B-B14F-4D97-AF65-F5344CB8AC3E}">
        <p14:creationId xmlns:p14="http://schemas.microsoft.com/office/powerpoint/2010/main" val="17697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10564837" y="211015"/>
            <a:ext cx="1" cy="62179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hevron 7"/>
          <p:cNvSpPr/>
          <p:nvPr/>
        </p:nvSpPr>
        <p:spPr>
          <a:xfrm rot="5400000">
            <a:off x="10832115" y="426110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rot="5400000">
            <a:off x="10832115" y="5464298"/>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evron 10"/>
          <p:cNvSpPr/>
          <p:nvPr/>
        </p:nvSpPr>
        <p:spPr>
          <a:xfrm rot="5400000">
            <a:off x="10832114" y="305791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rot="5400000">
            <a:off x="10832114" y="1842160"/>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rot="5400000">
            <a:off x="10832114" y="556773"/>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p:cNvSpPr txBox="1">
            <a:spLocks/>
          </p:cNvSpPr>
          <p:nvPr/>
        </p:nvSpPr>
        <p:spPr>
          <a:xfrm>
            <a:off x="-3045297" y="-1920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Arial" panose="020B0604020202020204" pitchFamily="34" charset="0"/>
                <a:cs typeface="Arial" panose="020B0604020202020204" pitchFamily="34" charset="0"/>
              </a:rPr>
              <a:t>Questions</a:t>
            </a:r>
          </a:p>
        </p:txBody>
      </p:sp>
      <p:sp>
        <p:nvSpPr>
          <p:cNvPr id="10" name="TextBox 9"/>
          <p:cNvSpPr txBox="1"/>
          <p:nvPr/>
        </p:nvSpPr>
        <p:spPr>
          <a:xfrm>
            <a:off x="323557" y="1378634"/>
            <a:ext cx="9397219" cy="4247317"/>
          </a:xfrm>
          <a:prstGeom prst="rect">
            <a:avLst/>
          </a:prstGeom>
          <a:noFill/>
        </p:spPr>
        <p:txBody>
          <a:bodyPr wrap="square" rtlCol="0">
            <a:spAutoFit/>
          </a:bodyPr>
          <a:lstStyle/>
          <a:p>
            <a:pPr lvl="0"/>
            <a:r>
              <a:rPr lang="en-GB" dirty="0">
                <a:latin typeface="Arial" panose="020B0604020202020204" pitchFamily="34" charset="0"/>
                <a:cs typeface="Arial" panose="020B0604020202020204" pitchFamily="34" charset="0"/>
              </a:rPr>
              <a:t>6) What was the total aggregate attendance of all three World Cup matches held at Ayresome Park in 1966?</a:t>
            </a:r>
          </a:p>
          <a:p>
            <a:r>
              <a:rPr lang="en-GB" dirty="0">
                <a:latin typeface="Arial" panose="020B0604020202020204" pitchFamily="34" charset="0"/>
                <a:cs typeface="Arial" panose="020B0604020202020204" pitchFamily="34" charset="0"/>
              </a:rPr>
              <a:t> </a:t>
            </a:r>
          </a:p>
          <a:p>
            <a:pPr lvl="0"/>
            <a:r>
              <a:rPr lang="en-GB" dirty="0">
                <a:latin typeface="Arial" panose="020B0604020202020204" pitchFamily="34" charset="0"/>
                <a:cs typeface="Arial" panose="020B0604020202020204" pitchFamily="34" charset="0"/>
              </a:rPr>
              <a:t>7) How many goals in total were scored in the FIFA World Cup matches held at Ayresome Park in 1966?</a:t>
            </a:r>
          </a:p>
          <a:p>
            <a:r>
              <a:rPr lang="en-GB" dirty="0">
                <a:latin typeface="Arial" panose="020B0604020202020204" pitchFamily="34" charset="0"/>
                <a:cs typeface="Arial" panose="020B0604020202020204" pitchFamily="34" charset="0"/>
              </a:rPr>
              <a:t> </a:t>
            </a:r>
          </a:p>
          <a:p>
            <a:pPr lvl="0"/>
            <a:r>
              <a:rPr lang="en-GB" dirty="0">
                <a:latin typeface="Arial" panose="020B0604020202020204" pitchFamily="34" charset="0"/>
                <a:cs typeface="Arial" panose="020B0604020202020204" pitchFamily="34" charset="0"/>
              </a:rPr>
              <a:t>8) What was the record-breaking size of the advertisement on Ayresome Park’s North Stand?</a:t>
            </a:r>
          </a:p>
          <a:p>
            <a:r>
              <a:rPr lang="en-GB" dirty="0">
                <a:latin typeface="Arial" panose="020B0604020202020204" pitchFamily="34" charset="0"/>
                <a:cs typeface="Arial" panose="020B0604020202020204" pitchFamily="34" charset="0"/>
              </a:rPr>
              <a:t> </a:t>
            </a:r>
          </a:p>
          <a:p>
            <a:pPr lvl="0"/>
            <a:r>
              <a:rPr lang="en-GB" dirty="0">
                <a:latin typeface="Arial" panose="020B0604020202020204" pitchFamily="34" charset="0"/>
                <a:cs typeface="Arial" panose="020B0604020202020204" pitchFamily="34" charset="0"/>
              </a:rPr>
              <a:t>9) How many goals were scored in Middlesbrough’s final league match at Ayresome Park against Luton Town?</a:t>
            </a:r>
          </a:p>
          <a:p>
            <a:r>
              <a:rPr lang="en-GB" dirty="0">
                <a:latin typeface="Arial" panose="020B0604020202020204" pitchFamily="34" charset="0"/>
                <a:cs typeface="Arial" panose="020B0604020202020204" pitchFamily="34" charset="0"/>
              </a:rPr>
              <a:t> </a:t>
            </a:r>
          </a:p>
          <a:p>
            <a:pPr lvl="0"/>
            <a:r>
              <a:rPr lang="en-GB" dirty="0">
                <a:latin typeface="Arial" panose="020B0604020202020204" pitchFamily="34" charset="0"/>
                <a:cs typeface="Arial" panose="020B0604020202020204" pitchFamily="34" charset="0"/>
              </a:rPr>
              <a:t>10) How many more people attended the match against Luton Town in 1995 compared to the record-breaking match against Newcastle United in 1949?</a:t>
            </a:r>
          </a:p>
          <a:p>
            <a:endParaRPr lang="en-GB" dirty="0"/>
          </a:p>
        </p:txBody>
      </p:sp>
    </p:spTree>
    <p:extLst>
      <p:ext uri="{BB962C8B-B14F-4D97-AF65-F5344CB8AC3E}">
        <p14:creationId xmlns:p14="http://schemas.microsoft.com/office/powerpoint/2010/main" val="182894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54414"/>
            <a:ext cx="12192000" cy="11186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a:stretch>
            <a:fillRect/>
          </a:stretch>
        </p:blipFill>
        <p:spPr>
          <a:xfrm>
            <a:off x="4626741" y="5672037"/>
            <a:ext cx="2938518" cy="1283388"/>
          </a:xfrm>
          <a:prstGeom prst="rect">
            <a:avLst/>
          </a:prstGeom>
        </p:spPr>
      </p:pic>
      <p:sp>
        <p:nvSpPr>
          <p:cNvPr id="5" name="TextBox 4"/>
          <p:cNvSpPr txBox="1"/>
          <p:nvPr/>
        </p:nvSpPr>
        <p:spPr>
          <a:xfrm>
            <a:off x="311119" y="635690"/>
            <a:ext cx="9156438" cy="3693319"/>
          </a:xfrm>
          <a:prstGeom prst="rect">
            <a:avLst/>
          </a:prstGeom>
          <a:solidFill>
            <a:schemeClr val="bg1"/>
          </a:solidFill>
        </p:spPr>
        <p:txBody>
          <a:bodyPr wrap="square" rtlCol="0">
            <a:spAutoFit/>
          </a:bodyPr>
          <a:lstStyle/>
          <a:p>
            <a:pPr algn="just"/>
            <a:endParaRPr lang="en-GB" dirty="0">
              <a:solidFill>
                <a:srgbClr val="FF0000"/>
              </a:solidFill>
              <a:latin typeface="Arial" panose="020B0604020202020204" pitchFamily="34" charset="0"/>
              <a:cs typeface="Arial" panose="020B0604020202020204" pitchFamily="34" charset="0"/>
            </a:endParaRPr>
          </a:p>
          <a:p>
            <a:pPr algn="just"/>
            <a:endParaRPr lang="en-GB" dirty="0">
              <a:solidFill>
                <a:srgbClr val="FF0000"/>
              </a:solidFill>
              <a:latin typeface="Arial" panose="020B0604020202020204" pitchFamily="34" charset="0"/>
              <a:cs typeface="Arial" panose="020B0604020202020204" pitchFamily="34" charset="0"/>
            </a:endParaRPr>
          </a:p>
          <a:p>
            <a:pPr algn="just"/>
            <a:endParaRPr lang="en-GB" dirty="0">
              <a:solidFill>
                <a:srgbClr val="FF0000"/>
              </a:solidFill>
              <a:latin typeface="Arial" panose="020B0604020202020204" pitchFamily="34" charset="0"/>
              <a:cs typeface="Arial" panose="020B0604020202020204" pitchFamily="34" charset="0"/>
            </a:endParaRPr>
          </a:p>
          <a:p>
            <a:r>
              <a:rPr lang="en-GB" dirty="0">
                <a:solidFill>
                  <a:srgbClr val="FF0000"/>
                </a:solidFill>
                <a:latin typeface="Arial" panose="020B0604020202020204" pitchFamily="34" charset="0"/>
                <a:cs typeface="Arial" panose="020B0604020202020204" pitchFamily="34" charset="0"/>
              </a:rPr>
              <a:t>A World Record Sponsor: </a:t>
            </a:r>
            <a:r>
              <a:rPr lang="en-GB" dirty="0">
                <a:latin typeface="Arial" panose="020B0604020202020204" pitchFamily="34" charset="0"/>
                <a:cs typeface="Arial" panose="020B0604020202020204" pitchFamily="34" charset="0"/>
              </a:rPr>
              <a:t>In 1989, the Guinness Book of Records declared that - at a size of 86.56m (284ft) x 25m (82ft) - the advertisement on the North Stand was the largest advertising hoarding in the world!</a:t>
            </a:r>
          </a:p>
          <a:p>
            <a:r>
              <a:rPr lang="en-GB" dirty="0">
                <a:latin typeface="Arial" panose="020B0604020202020204" pitchFamily="34" charset="0"/>
                <a:cs typeface="Arial" panose="020B0604020202020204" pitchFamily="34" charset="0"/>
              </a:rPr>
              <a:t> </a:t>
            </a:r>
          </a:p>
          <a:p>
            <a:r>
              <a:rPr lang="en-GB" dirty="0">
                <a:solidFill>
                  <a:srgbClr val="FF0000"/>
                </a:solidFill>
                <a:latin typeface="Arial" panose="020B0604020202020204" pitchFamily="34" charset="0"/>
                <a:cs typeface="Arial" panose="020B0604020202020204" pitchFamily="34" charset="0"/>
              </a:rPr>
              <a:t>Last League Match</a:t>
            </a:r>
            <a:r>
              <a:rPr lang="en-GB" dirty="0">
                <a:latin typeface="Arial" panose="020B0604020202020204" pitchFamily="34" charset="0"/>
                <a:cs typeface="Arial" panose="020B0604020202020204" pitchFamily="34" charset="0"/>
              </a:rPr>
              <a:t>: Middlesbrough’s final league match at Ayresome Park was held on Sunday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1995. A crowd of 23,903 witnessed John Hendrie score two goals as Boro won 2-1 against Luton Town.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8" name="Title 1"/>
          <p:cNvSpPr>
            <a:spLocks noGrp="1"/>
          </p:cNvSpPr>
          <p:nvPr>
            <p:ph type="title"/>
          </p:nvPr>
        </p:nvSpPr>
        <p:spPr>
          <a:xfrm>
            <a:off x="-2467708" y="72397"/>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Facts and Figures</a:t>
            </a:r>
          </a:p>
        </p:txBody>
      </p:sp>
    </p:spTree>
    <p:extLst>
      <p:ext uri="{BB962C8B-B14F-4D97-AF65-F5344CB8AC3E}">
        <p14:creationId xmlns:p14="http://schemas.microsoft.com/office/powerpoint/2010/main" val="24650979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TotalTime>
  <Words>880</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MS Mincho</vt:lpstr>
      <vt:lpstr>Arial</vt:lpstr>
      <vt:lpstr>Calibri</vt:lpstr>
      <vt:lpstr>Calibri Light</vt:lpstr>
      <vt:lpstr>Office Theme</vt:lpstr>
      <vt:lpstr>History of Ayresome Park:  Ayresome in numbers</vt:lpstr>
      <vt:lpstr>PowerPoint Presentation</vt:lpstr>
      <vt:lpstr>Ayresome in Numbers: Literacy Comprehension</vt:lpstr>
      <vt:lpstr>Facts and Figures</vt:lpstr>
      <vt:lpstr>Facts and Figures</vt:lpstr>
      <vt:lpstr>Facts and Figures</vt:lpstr>
      <vt:lpstr>PowerPoint Presentation</vt:lpstr>
      <vt:lpstr>PowerPoint Presentation</vt:lpstr>
      <vt:lpstr>Facts and Figures</vt:lpstr>
      <vt:lpstr>Notes for Teachers</vt:lpstr>
      <vt:lpstr>Further Reading</vt:lpstr>
    </vt:vector>
  </TitlesOfParts>
  <Company>MMU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Ayresome Park: The Early Decades</dc:title>
  <dc:creator>Tosh Warwick</dc:creator>
  <cp:lastModifiedBy>Gordon Cox</cp:lastModifiedBy>
  <cp:revision>28</cp:revision>
  <dcterms:created xsi:type="dcterms:W3CDTF">2020-04-26T16:43:29Z</dcterms:created>
  <dcterms:modified xsi:type="dcterms:W3CDTF">2020-04-28T16:37:39Z</dcterms:modified>
</cp:coreProperties>
</file>