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8" r:id="rId3"/>
    <p:sldId id="259" r:id="rId4"/>
    <p:sldId id="285" r:id="rId5"/>
    <p:sldId id="280" r:id="rId6"/>
    <p:sldId id="287" r:id="rId7"/>
    <p:sldId id="288" r:id="rId8"/>
    <p:sldId id="296" r:id="rId9"/>
    <p:sldId id="289" r:id="rId10"/>
    <p:sldId id="295" r:id="rId11"/>
    <p:sldId id="290" r:id="rId12"/>
    <p:sldId id="292" r:id="rId13"/>
    <p:sldId id="293" r:id="rId14"/>
    <p:sldId id="294" r:id="rId15"/>
    <p:sldId id="283" r:id="rId16"/>
    <p:sldId id="297" r:id="rId17"/>
    <p:sldId id="298" r:id="rId18"/>
    <p:sldId id="299" r:id="rId19"/>
    <p:sldId id="274"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97"/>
    <a:srgbClr val="FFBDBD"/>
    <a:srgbClr val="FF8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2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D8FE39-84A1-4BAA-91BD-87213DD58A08}"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45647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8FE39-84A1-4BAA-91BD-87213DD58A08}"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324391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8FE39-84A1-4BAA-91BD-87213DD58A08}"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261869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8FE39-84A1-4BAA-91BD-87213DD58A08}"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321243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D8FE39-84A1-4BAA-91BD-87213DD58A08}"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11211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D8FE39-84A1-4BAA-91BD-87213DD58A08}"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126637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8FE39-84A1-4BAA-91BD-87213DD58A08}" type="datetimeFigureOut">
              <a:rPr lang="en-GB" smtClean="0"/>
              <a:t>29/04/2020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215744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D8FE39-84A1-4BAA-91BD-87213DD58A08}" type="datetimeFigureOut">
              <a:rPr lang="en-GB" smtClean="0"/>
              <a:t>29/04/2020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43783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8FE39-84A1-4BAA-91BD-87213DD58A08}" type="datetimeFigureOut">
              <a:rPr lang="en-GB" smtClean="0"/>
              <a:t>29/04/2020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76780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D8FE39-84A1-4BAA-91BD-87213DD58A08}"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2140488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D8FE39-84A1-4BAA-91BD-87213DD58A08}"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48A997-CF60-446A-9B1E-941CE61059FD}" type="slidenum">
              <a:rPr lang="en-GB" smtClean="0"/>
              <a:t>‹#›</a:t>
            </a:fld>
            <a:endParaRPr lang="en-GB"/>
          </a:p>
        </p:txBody>
      </p:sp>
    </p:spTree>
    <p:extLst>
      <p:ext uri="{BB962C8B-B14F-4D97-AF65-F5344CB8AC3E}">
        <p14:creationId xmlns:p14="http://schemas.microsoft.com/office/powerpoint/2010/main" val="2536272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8FE39-84A1-4BAA-91BD-87213DD58A08}" type="datetimeFigureOut">
              <a:rPr lang="en-GB" smtClean="0"/>
              <a:t>29/04/2020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8A997-CF60-446A-9B1E-941CE61059FD}" type="slidenum">
              <a:rPr lang="en-GB" smtClean="0"/>
              <a:t>‹#›</a:t>
            </a:fld>
            <a:endParaRPr lang="en-GB"/>
          </a:p>
        </p:txBody>
      </p:sp>
    </p:spTree>
    <p:extLst>
      <p:ext uri="{BB962C8B-B14F-4D97-AF65-F5344CB8AC3E}">
        <p14:creationId xmlns:p14="http://schemas.microsoft.com/office/powerpoint/2010/main" val="11480346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maps.nls.uk/"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8000" b="-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1451" y="1941342"/>
            <a:ext cx="9461350" cy="1463040"/>
          </a:xfrm>
          <a:solidFill>
            <a:schemeClr val="bg1"/>
          </a:solidFill>
        </p:spPr>
        <p:txBody>
          <a:bodyPr>
            <a:noAutofit/>
          </a:bodyPr>
          <a:lstStyle/>
          <a:p>
            <a:pPr algn="ctr"/>
            <a:r>
              <a:rPr lang="en-GB" sz="4000" b="1" dirty="0">
                <a:solidFill>
                  <a:srgbClr val="FF0000"/>
                </a:solidFill>
                <a:latin typeface="Arial" panose="020B0604020202020204" pitchFamily="34" charset="0"/>
                <a:cs typeface="Arial" panose="020B0604020202020204" pitchFamily="34" charset="0"/>
              </a:rPr>
              <a:t>History of Ayresome Park: </a:t>
            </a:r>
            <a:br>
              <a:rPr lang="en-GB" sz="4000" b="1" dirty="0">
                <a:solidFill>
                  <a:srgbClr val="FF0000"/>
                </a:solidFill>
                <a:latin typeface="Arial" panose="020B0604020202020204" pitchFamily="34" charset="0"/>
                <a:cs typeface="Arial" panose="020B0604020202020204" pitchFamily="34" charset="0"/>
              </a:rPr>
            </a:br>
            <a:r>
              <a:rPr lang="en-GB" sz="4000" b="1" dirty="0">
                <a:solidFill>
                  <a:srgbClr val="FF0000"/>
                </a:solidFill>
                <a:latin typeface="Arial" panose="020B0604020202020204" pitchFamily="34" charset="0"/>
                <a:cs typeface="Arial" panose="020B0604020202020204" pitchFamily="34" charset="0"/>
              </a:rPr>
              <a:t>Aerial Ayresome</a:t>
            </a:r>
          </a:p>
        </p:txBody>
      </p:sp>
      <p:sp>
        <p:nvSpPr>
          <p:cNvPr id="11" name="Rectangle 10"/>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4622866" y="5571228"/>
            <a:ext cx="2987756" cy="1304892"/>
          </a:xfrm>
          <a:prstGeom prst="rect">
            <a:avLst/>
          </a:prstGeom>
        </p:spPr>
      </p:pic>
    </p:spTree>
    <p:extLst>
      <p:ext uri="{BB962C8B-B14F-4D97-AF65-F5344CB8AC3E}">
        <p14:creationId xmlns:p14="http://schemas.microsoft.com/office/powerpoint/2010/main" val="35297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784242" y="5560882"/>
            <a:ext cx="6551758"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 Courtesy of Teesside Archives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t="10146" r="1339" b="2361"/>
          <a:stretch/>
        </p:blipFill>
        <p:spPr>
          <a:xfrm>
            <a:off x="2832478" y="1269000"/>
            <a:ext cx="6527045" cy="4320000"/>
          </a:xfrm>
          <a:prstGeom prst="rect">
            <a:avLst/>
          </a:prstGeom>
        </p:spPr>
      </p:pic>
      <p:sp>
        <p:nvSpPr>
          <p:cNvPr id="12" name="Title 1"/>
          <p:cNvSpPr txBox="1">
            <a:spLocks/>
          </p:cNvSpPr>
          <p:nvPr/>
        </p:nvSpPr>
        <p:spPr>
          <a:xfrm>
            <a:off x="-2595131" y="-304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Map of Middlesbrough 1935</a:t>
            </a:r>
          </a:p>
        </p:txBody>
      </p:sp>
    </p:spTree>
    <p:extLst>
      <p:ext uri="{BB962C8B-B14F-4D97-AF65-F5344CB8AC3E}">
        <p14:creationId xmlns:p14="http://schemas.microsoft.com/office/powerpoint/2010/main" val="1981034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784241" y="5436628"/>
            <a:ext cx="7214681"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Middlesbrough Libraries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03" t="16680" r="2827" b="15883"/>
          <a:stretch/>
        </p:blipFill>
        <p:spPr>
          <a:xfrm>
            <a:off x="2193078" y="1116627"/>
            <a:ext cx="7805845" cy="4320000"/>
          </a:xfrm>
          <a:prstGeom prst="rect">
            <a:avLst/>
          </a:prstGeom>
        </p:spPr>
      </p:pic>
      <p:sp>
        <p:nvSpPr>
          <p:cNvPr id="9" name="Title 1"/>
          <p:cNvSpPr txBox="1">
            <a:spLocks/>
          </p:cNvSpPr>
          <p:nvPr/>
        </p:nvSpPr>
        <p:spPr>
          <a:xfrm>
            <a:off x="-2595132" y="-30408"/>
            <a:ext cx="14306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Aerial photo of Ayresome Park 1951</a:t>
            </a:r>
          </a:p>
        </p:txBody>
      </p:sp>
    </p:spTree>
    <p:extLst>
      <p:ext uri="{BB962C8B-B14F-4D97-AF65-F5344CB8AC3E}">
        <p14:creationId xmlns:p14="http://schemas.microsoft.com/office/powerpoint/2010/main" val="150569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239118" y="5566164"/>
            <a:ext cx="7214681"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Harry </a:t>
            </a:r>
            <a:r>
              <a:rPr lang="en-GB" sz="1200" dirty="0" err="1">
                <a:latin typeface="Arial" panose="020B0604020202020204" pitchFamily="34" charset="0"/>
                <a:cs typeface="Arial" panose="020B0604020202020204" pitchFamily="34" charset="0"/>
              </a:rPr>
              <a:t>Greenmon</a:t>
            </a:r>
            <a:endParaRPr lang="en-GB" sz="1200" dirty="0">
              <a:latin typeface="Arial" panose="020B0604020202020204" pitchFamily="34" charset="0"/>
              <a:cs typeface="Arial" panose="020B0604020202020204" pitchFamily="34" charset="0"/>
            </a:endParaRPr>
          </a:p>
        </p:txBody>
      </p:sp>
      <p:sp>
        <p:nvSpPr>
          <p:cNvPr id="9" name="Title 1"/>
          <p:cNvSpPr txBox="1">
            <a:spLocks/>
          </p:cNvSpPr>
          <p:nvPr/>
        </p:nvSpPr>
        <p:spPr>
          <a:xfrm>
            <a:off x="-2595132" y="-30408"/>
            <a:ext cx="14306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Aerial photo of Ayresome Park 1990s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000" t="9550" r="7929" b="7163"/>
          <a:stretch/>
        </p:blipFill>
        <p:spPr>
          <a:xfrm>
            <a:off x="2858654" y="1269000"/>
            <a:ext cx="6474692" cy="4320000"/>
          </a:xfrm>
          <a:prstGeom prst="rect">
            <a:avLst/>
          </a:prstGeom>
        </p:spPr>
      </p:pic>
      <p:sp>
        <p:nvSpPr>
          <p:cNvPr id="4" name="Oval 3"/>
          <p:cNvSpPr/>
          <p:nvPr/>
        </p:nvSpPr>
        <p:spPr>
          <a:xfrm>
            <a:off x="4009292" y="1503485"/>
            <a:ext cx="3376246" cy="1951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239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3022399" y="5589000"/>
            <a:ext cx="6147204"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The Gazette</a:t>
            </a:r>
          </a:p>
        </p:txBody>
      </p:sp>
      <p:sp>
        <p:nvSpPr>
          <p:cNvPr id="9" name="Title 1"/>
          <p:cNvSpPr txBox="1">
            <a:spLocks/>
          </p:cNvSpPr>
          <p:nvPr/>
        </p:nvSpPr>
        <p:spPr>
          <a:xfrm>
            <a:off x="-2595132" y="-30408"/>
            <a:ext cx="14306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Aerial photo after stadium demolition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399" y="1269000"/>
            <a:ext cx="6147203" cy="4320000"/>
          </a:xfrm>
          <a:prstGeom prst="rect">
            <a:avLst/>
          </a:prstGeom>
        </p:spPr>
      </p:pic>
    </p:spTree>
    <p:extLst>
      <p:ext uri="{BB962C8B-B14F-4D97-AF65-F5344CB8AC3E}">
        <p14:creationId xmlns:p14="http://schemas.microsoft.com/office/powerpoint/2010/main" val="287091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3205173" y="5589000"/>
            <a:ext cx="5781654"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Google Maps 2020</a:t>
            </a:r>
          </a:p>
        </p:txBody>
      </p:sp>
      <p:sp>
        <p:nvSpPr>
          <p:cNvPr id="9" name="Title 1"/>
          <p:cNvSpPr txBox="1">
            <a:spLocks/>
          </p:cNvSpPr>
          <p:nvPr/>
        </p:nvSpPr>
        <p:spPr>
          <a:xfrm>
            <a:off x="-2595132" y="-30408"/>
            <a:ext cx="14306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Aerial view from Google Maps 2020</a:t>
            </a:r>
          </a:p>
        </p:txBody>
      </p:sp>
      <p:pic>
        <p:nvPicPr>
          <p:cNvPr id="5" name="Picture 4"/>
          <p:cNvPicPr>
            <a:picLocks noChangeAspect="1"/>
          </p:cNvPicPr>
          <p:nvPr/>
        </p:nvPicPr>
        <p:blipFill>
          <a:blip r:embed="rId2"/>
          <a:stretch>
            <a:fillRect/>
          </a:stretch>
        </p:blipFill>
        <p:spPr>
          <a:xfrm>
            <a:off x="3205173" y="1269000"/>
            <a:ext cx="5781654" cy="4320000"/>
          </a:xfrm>
          <a:prstGeom prst="rect">
            <a:avLst/>
          </a:prstGeom>
        </p:spPr>
      </p:pic>
    </p:spTree>
    <p:extLst>
      <p:ext uri="{BB962C8B-B14F-4D97-AF65-F5344CB8AC3E}">
        <p14:creationId xmlns:p14="http://schemas.microsoft.com/office/powerpoint/2010/main" val="89301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10564837" y="211015"/>
            <a:ext cx="1" cy="62179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hevron 7"/>
          <p:cNvSpPr/>
          <p:nvPr/>
        </p:nvSpPr>
        <p:spPr>
          <a:xfrm rot="5400000">
            <a:off x="10832115" y="4261107"/>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hevron 8"/>
          <p:cNvSpPr/>
          <p:nvPr/>
        </p:nvSpPr>
        <p:spPr>
          <a:xfrm rot="5400000">
            <a:off x="10832115" y="5464298"/>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evron 10"/>
          <p:cNvSpPr/>
          <p:nvPr/>
        </p:nvSpPr>
        <p:spPr>
          <a:xfrm rot="5400000">
            <a:off x="10832114" y="3057917"/>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hevron 11"/>
          <p:cNvSpPr/>
          <p:nvPr/>
        </p:nvSpPr>
        <p:spPr>
          <a:xfrm rot="5400000">
            <a:off x="10832114" y="1842160"/>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hevron 12"/>
          <p:cNvSpPr/>
          <p:nvPr/>
        </p:nvSpPr>
        <p:spPr>
          <a:xfrm rot="5400000">
            <a:off x="10832114" y="556773"/>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itle 1"/>
          <p:cNvSpPr txBox="1">
            <a:spLocks/>
          </p:cNvSpPr>
          <p:nvPr/>
        </p:nvSpPr>
        <p:spPr>
          <a:xfrm>
            <a:off x="-3045297" y="-19201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a:solidFill>
                  <a:srgbClr val="FF0000"/>
                </a:solidFill>
                <a:latin typeface="Arial" panose="020B0604020202020204" pitchFamily="34" charset="0"/>
                <a:cs typeface="Arial" panose="020B0604020202020204" pitchFamily="34" charset="0"/>
              </a:rPr>
              <a:t>Questions</a:t>
            </a:r>
          </a:p>
        </p:txBody>
      </p:sp>
      <p:sp>
        <p:nvSpPr>
          <p:cNvPr id="10" name="TextBox 9"/>
          <p:cNvSpPr txBox="1"/>
          <p:nvPr/>
        </p:nvSpPr>
        <p:spPr>
          <a:xfrm>
            <a:off x="323557" y="1303218"/>
            <a:ext cx="9397219" cy="6601807"/>
          </a:xfrm>
          <a:prstGeom prst="rect">
            <a:avLst/>
          </a:prstGeom>
          <a:noFill/>
        </p:spPr>
        <p:txBody>
          <a:bodyPr wrap="square" rtlCol="0">
            <a:spAutoFit/>
          </a:bodyPr>
          <a:lstStyle/>
          <a:p>
            <a:pPr marL="342900" indent="-342900">
              <a:lnSpc>
                <a:spcPct val="150000"/>
              </a:lnSpc>
              <a:buAutoNum type="arabicParenR"/>
            </a:pPr>
            <a:r>
              <a:rPr lang="en-GB" dirty="0">
                <a:latin typeface="Arial" panose="020B0604020202020204" pitchFamily="34" charset="0"/>
                <a:cs typeface="Arial" panose="020B0604020202020204" pitchFamily="34" charset="0"/>
              </a:rPr>
              <a:t>What buildings can you identify on the future site of Ayresome Park in the 1899 map?</a:t>
            </a:r>
          </a:p>
          <a:p>
            <a:pPr marL="342900" indent="-342900">
              <a:lnSpc>
                <a:spcPct val="150000"/>
              </a:lnSpc>
              <a:buAutoNum type="arabicParenR"/>
            </a:pPr>
            <a:endParaRPr lang="en-GB" dirty="0">
              <a:latin typeface="Arial" panose="020B0604020202020204" pitchFamily="34" charset="0"/>
              <a:cs typeface="Arial" panose="020B0604020202020204" pitchFamily="34" charset="0"/>
            </a:endParaRPr>
          </a:p>
          <a:p>
            <a:pPr marL="342900" indent="-342900">
              <a:lnSpc>
                <a:spcPct val="150000"/>
              </a:lnSpc>
              <a:buAutoNum type="arabicParenR"/>
            </a:pPr>
            <a:r>
              <a:rPr lang="en-GB" dirty="0">
                <a:latin typeface="Arial" panose="020B0604020202020204" pitchFamily="34" charset="0"/>
                <a:cs typeface="Arial" panose="020B0604020202020204" pitchFamily="34" charset="0"/>
              </a:rPr>
              <a:t>Compare the 1899 and 1923 maps. How has the area changed in this time?</a:t>
            </a:r>
          </a:p>
          <a:p>
            <a:pPr marL="342900" indent="-342900">
              <a:lnSpc>
                <a:spcPct val="150000"/>
              </a:lnSpc>
              <a:buAutoNum type="arabicParenR"/>
            </a:pPr>
            <a:endParaRPr lang="en-GB" dirty="0">
              <a:latin typeface="Arial" panose="020B0604020202020204" pitchFamily="34" charset="0"/>
              <a:cs typeface="Arial" panose="020B0604020202020204" pitchFamily="34" charset="0"/>
            </a:endParaRPr>
          </a:p>
          <a:p>
            <a:pPr marL="342900" indent="-342900">
              <a:lnSpc>
                <a:spcPct val="150000"/>
              </a:lnSpc>
              <a:buAutoNum type="arabicParenR"/>
            </a:pPr>
            <a:r>
              <a:rPr lang="en-GB" dirty="0">
                <a:latin typeface="Arial" panose="020B0604020202020204" pitchFamily="34" charset="0"/>
                <a:cs typeface="Arial" panose="020B0604020202020204" pitchFamily="34" charset="0"/>
              </a:rPr>
              <a:t>Compare the aerial photos of Ayresome Park from the 1930s and 1950s. How has Ayresome Park changed? (hint: count the stands of the stadium)</a:t>
            </a:r>
          </a:p>
          <a:p>
            <a:pPr marL="342900" indent="-342900">
              <a:lnSpc>
                <a:spcPct val="150000"/>
              </a:lnSpc>
              <a:buAutoNum type="arabicParenR"/>
            </a:pPr>
            <a:endParaRPr lang="en-GB" dirty="0">
              <a:latin typeface="Arial" panose="020B0604020202020204" pitchFamily="34" charset="0"/>
              <a:cs typeface="Arial" panose="020B0604020202020204" pitchFamily="34" charset="0"/>
            </a:endParaRPr>
          </a:p>
          <a:p>
            <a:pPr marL="342900" indent="-342900">
              <a:lnSpc>
                <a:spcPct val="150000"/>
              </a:lnSpc>
              <a:buAutoNum type="arabicParenR"/>
            </a:pPr>
            <a:r>
              <a:rPr lang="en-GB" dirty="0">
                <a:latin typeface="Arial" panose="020B0604020202020204" pitchFamily="34" charset="0"/>
                <a:cs typeface="Arial" panose="020B0604020202020204" pitchFamily="34" charset="0"/>
              </a:rPr>
              <a:t>Compare the aerial photos of Ayresome Park from the 1930s and 1990s. Name the two sponsors shown on the stand circled in red.</a:t>
            </a:r>
          </a:p>
          <a:p>
            <a:pPr marL="342900" indent="-342900">
              <a:lnSpc>
                <a:spcPct val="150000"/>
              </a:lnSpc>
              <a:buAutoNum type="arabicParenR"/>
            </a:pPr>
            <a:endParaRPr lang="en-GB" dirty="0">
              <a:latin typeface="Arial" panose="020B0604020202020204" pitchFamily="34" charset="0"/>
              <a:cs typeface="Arial" panose="020B0604020202020204" pitchFamily="34" charset="0"/>
            </a:endParaRPr>
          </a:p>
          <a:p>
            <a:pPr marL="342900" indent="-342900">
              <a:lnSpc>
                <a:spcPct val="150000"/>
              </a:lnSpc>
              <a:buAutoNum type="arabicParenR"/>
            </a:pPr>
            <a:r>
              <a:rPr lang="en-GB" dirty="0">
                <a:latin typeface="Arial" panose="020B0604020202020204" pitchFamily="34" charset="0"/>
                <a:cs typeface="Arial" panose="020B0604020202020204" pitchFamily="34" charset="0"/>
              </a:rPr>
              <a:t>What is located on the site of Ayresome Park today? </a:t>
            </a:r>
          </a:p>
          <a:p>
            <a:pPr marL="342900" indent="-342900">
              <a:lnSpc>
                <a:spcPct val="150000"/>
              </a:lnSpc>
              <a:buAutoNum type="arabicParenR"/>
            </a:pPr>
            <a:endParaRPr lang="en-GB" dirty="0">
              <a:latin typeface="Arial" panose="020B0604020202020204" pitchFamily="34" charset="0"/>
              <a:cs typeface="Arial" panose="020B0604020202020204" pitchFamily="34" charset="0"/>
            </a:endParaRPr>
          </a:p>
          <a:p>
            <a:pPr marL="342900" indent="-342900">
              <a:lnSpc>
                <a:spcPct val="150000"/>
              </a:lnSpc>
              <a:buAutoNum type="arabicParenR"/>
            </a:pPr>
            <a:r>
              <a:rPr lang="en-GB" dirty="0">
                <a:latin typeface="Arial" panose="020B0604020202020204" pitchFamily="34" charset="0"/>
                <a:cs typeface="Arial" panose="020B0604020202020204" pitchFamily="34" charset="0"/>
              </a:rPr>
              <a:t>Can you identify any street names relating to football in the 2020 Google Map?</a:t>
            </a:r>
          </a:p>
          <a:p>
            <a:pPr>
              <a:lnSpc>
                <a:spcPct val="200000"/>
              </a:lnSpc>
            </a:pPr>
            <a:endParaRPr lang="en-GB" dirty="0">
              <a:latin typeface="Arial" panose="020B0604020202020204" pitchFamily="34" charset="0"/>
              <a:cs typeface="Arial" panose="020B0604020202020204" pitchFamily="34" charset="0"/>
            </a:endParaRPr>
          </a:p>
          <a:p>
            <a:pPr marL="342900" indent="-342900">
              <a:lnSpc>
                <a:spcPct val="200000"/>
              </a:lnSpc>
              <a:buAutoNum type="arabicParen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7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10564837" y="211015"/>
            <a:ext cx="1" cy="62179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hevron 7"/>
          <p:cNvSpPr/>
          <p:nvPr/>
        </p:nvSpPr>
        <p:spPr>
          <a:xfrm rot="5400000">
            <a:off x="10832115" y="4261107"/>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hevron 8"/>
          <p:cNvSpPr/>
          <p:nvPr/>
        </p:nvSpPr>
        <p:spPr>
          <a:xfrm rot="5400000">
            <a:off x="10832115" y="5464298"/>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evron 10"/>
          <p:cNvSpPr/>
          <p:nvPr/>
        </p:nvSpPr>
        <p:spPr>
          <a:xfrm rot="5400000">
            <a:off x="10832114" y="3057917"/>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hevron 11"/>
          <p:cNvSpPr/>
          <p:nvPr/>
        </p:nvSpPr>
        <p:spPr>
          <a:xfrm rot="5400000">
            <a:off x="10832114" y="1842160"/>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hevron 12"/>
          <p:cNvSpPr/>
          <p:nvPr/>
        </p:nvSpPr>
        <p:spPr>
          <a:xfrm rot="5400000">
            <a:off x="10832114" y="556773"/>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itle 1"/>
          <p:cNvSpPr txBox="1">
            <a:spLocks/>
          </p:cNvSpPr>
          <p:nvPr/>
        </p:nvSpPr>
        <p:spPr>
          <a:xfrm>
            <a:off x="-3045297" y="-19201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a:solidFill>
                  <a:srgbClr val="FF0000"/>
                </a:solidFill>
                <a:latin typeface="Arial" panose="020B0604020202020204" pitchFamily="34" charset="0"/>
                <a:cs typeface="Arial" panose="020B0604020202020204" pitchFamily="34" charset="0"/>
              </a:rPr>
              <a:t>Extra activity</a:t>
            </a:r>
          </a:p>
        </p:txBody>
      </p:sp>
      <p:sp>
        <p:nvSpPr>
          <p:cNvPr id="10" name="TextBox 9"/>
          <p:cNvSpPr txBox="1"/>
          <p:nvPr/>
        </p:nvSpPr>
        <p:spPr>
          <a:xfrm>
            <a:off x="323557" y="1378634"/>
            <a:ext cx="9734843" cy="3831818"/>
          </a:xfrm>
          <a:prstGeom prst="rect">
            <a:avLst/>
          </a:prstGeom>
          <a:noFill/>
        </p:spPr>
        <p:txBody>
          <a:bodyPr wrap="square" rtlCol="0">
            <a:spAutoFit/>
          </a:bodyPr>
          <a:lstStyle/>
          <a:p>
            <a:pPr>
              <a:lnSpc>
                <a:spcPct val="150000"/>
              </a:lnSpc>
            </a:pPr>
            <a:r>
              <a:rPr lang="en-GB" dirty="0">
                <a:latin typeface="Arial" panose="020B0604020202020204" pitchFamily="34" charset="0"/>
                <a:cs typeface="Arial" panose="020B0604020202020204" pitchFamily="34" charset="0"/>
              </a:rPr>
              <a:t>The National Library of Scotland includes a number of maps of Middlesbrough throughout the years: </a:t>
            </a:r>
            <a:r>
              <a:rPr lang="en-GB" dirty="0">
                <a:latin typeface="Arial" panose="020B0604020202020204" pitchFamily="34" charset="0"/>
                <a:cs typeface="Arial" panose="020B0604020202020204" pitchFamily="34" charset="0"/>
                <a:hlinkClick r:id="rId2"/>
              </a:rPr>
              <a:t>https://maps.nls.uk/</a:t>
            </a:r>
            <a:r>
              <a:rPr lang="en-GB" dirty="0">
                <a:latin typeface="Arial" panose="020B0604020202020204" pitchFamily="34" charset="0"/>
                <a:cs typeface="Arial" panose="020B0604020202020204" pitchFamily="34" charset="0"/>
              </a:rPr>
              <a:t> </a:t>
            </a:r>
          </a:p>
          <a:p>
            <a:pPr>
              <a:lnSpc>
                <a:spcPct val="150000"/>
              </a:lnSpc>
            </a:pPr>
            <a:endParaRPr lang="en-GB" dirty="0">
              <a:latin typeface="Arial" panose="020B0604020202020204" pitchFamily="34" charset="0"/>
              <a:cs typeface="Arial" panose="020B0604020202020204" pitchFamily="34" charset="0"/>
            </a:endParaRPr>
          </a:p>
          <a:p>
            <a:pPr>
              <a:lnSpc>
                <a:spcPct val="150000"/>
              </a:lnSpc>
            </a:pPr>
            <a:r>
              <a:rPr lang="en-GB" dirty="0">
                <a:latin typeface="Arial" panose="020B0604020202020204" pitchFamily="34" charset="0"/>
                <a:cs typeface="Arial" panose="020B0604020202020204" pitchFamily="34" charset="0"/>
              </a:rPr>
              <a:t>Can you find the following locations on the maps: </a:t>
            </a:r>
          </a:p>
          <a:p>
            <a:pPr marL="742950" lvl="1"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Boro’s old Linthorpe Road Ground (hint: this appears on 1880s and 1890s maps)?</a:t>
            </a:r>
          </a:p>
          <a:p>
            <a:pPr marL="742950" lvl="1" indent="-28575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Any other sports grounds or stadiums located in Middlesbrough since the 1880s?</a:t>
            </a:r>
          </a:p>
          <a:p>
            <a:pPr marL="800100" lvl="1" indent="-3429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future site of the Riverside Stadium?</a:t>
            </a:r>
          </a:p>
        </p:txBody>
      </p:sp>
    </p:spTree>
    <p:extLst>
      <p:ext uri="{BB962C8B-B14F-4D97-AF65-F5344CB8AC3E}">
        <p14:creationId xmlns:p14="http://schemas.microsoft.com/office/powerpoint/2010/main" val="3924058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086" y="189667"/>
            <a:ext cx="5420632" cy="5420632"/>
          </a:xfrm>
          <a:prstGeom prst="rect">
            <a:avLst/>
          </a:prstGeom>
        </p:spPr>
      </p:pic>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cxnSp>
        <p:nvCxnSpPr>
          <p:cNvPr id="28" name="Straight Connector 27"/>
          <p:cNvCxnSpPr/>
          <p:nvPr/>
        </p:nvCxnSpPr>
        <p:spPr>
          <a:xfrm flipH="1">
            <a:off x="6795450" y="1042642"/>
            <a:ext cx="14068" cy="4326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117008" y="-128267"/>
            <a:ext cx="10515600" cy="1325563"/>
          </a:xfrm>
        </p:spPr>
        <p:txBody>
          <a:bodyPr/>
          <a:lstStyle/>
          <a:p>
            <a:pPr algn="ctr"/>
            <a:r>
              <a:rPr lang="en-GB" b="1" dirty="0">
                <a:solidFill>
                  <a:srgbClr val="FF0000"/>
                </a:solidFill>
                <a:latin typeface="Arial" panose="020B0604020202020204" pitchFamily="34" charset="0"/>
                <a:cs typeface="Arial" panose="020B0604020202020204" pitchFamily="34" charset="0"/>
              </a:rPr>
              <a:t>       Virtual Classroom Activity</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67285" y="1042642"/>
            <a:ext cx="6358801" cy="452431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Can you create your own Map?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can base this on the old maps of Ayresome Park, the Riverside Stadium, or your own area which surrounds your home. </a:t>
            </a:r>
          </a:p>
          <a:p>
            <a:endParaRPr lang="en-GB" dirty="0">
              <a:latin typeface="Arial" panose="020B0604020202020204" pitchFamily="34" charset="0"/>
              <a:cs typeface="Arial" panose="020B0604020202020204" pitchFamily="34" charset="0"/>
            </a:endParaRPr>
          </a:p>
          <a:p>
            <a:r>
              <a:rPr lang="en-GB" b="1" dirty="0">
                <a:solidFill>
                  <a:srgbClr val="FF0000"/>
                </a:solidFill>
                <a:latin typeface="Arial" panose="020B0604020202020204" pitchFamily="34" charset="0"/>
                <a:cs typeface="Arial" panose="020B0604020202020204" pitchFamily="34" charset="0"/>
              </a:rPr>
              <a:t>Top Tips: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Complete your map in black and white to make it look like it was from an earlier time.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Stain your map with tea or coffee (cold – get an adult to help you) or crumple it up, to make it look like it was discovered during a historic dig by architects!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have put together a template example for you. You can start by identifying a place of interest e.g. Riverside Stadium or your home, and then build around it. </a:t>
            </a:r>
          </a:p>
        </p:txBody>
      </p:sp>
    </p:spTree>
    <p:extLst>
      <p:ext uri="{BB962C8B-B14F-4D97-AF65-F5344CB8AC3E}">
        <p14:creationId xmlns:p14="http://schemas.microsoft.com/office/powerpoint/2010/main" val="2756765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3" name="Rectangle 2"/>
          <p:cNvSpPr/>
          <p:nvPr/>
        </p:nvSpPr>
        <p:spPr>
          <a:xfrm>
            <a:off x="0" y="5838092"/>
            <a:ext cx="12192000" cy="1019908"/>
          </a:xfrm>
          <a:prstGeom prst="rect">
            <a:avLst/>
          </a:prstGeom>
          <a:solidFill>
            <a:srgbClr val="FF8181"/>
          </a:solidFill>
          <a:ln>
            <a:solidFill>
              <a:srgbClr val="FF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cxnSp>
        <p:nvCxnSpPr>
          <p:cNvPr id="21" name="Straight Connector 20"/>
          <p:cNvCxnSpPr/>
          <p:nvPr/>
        </p:nvCxnSpPr>
        <p:spPr>
          <a:xfrm flipH="1">
            <a:off x="10988442" y="156866"/>
            <a:ext cx="16468" cy="53939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8941" y="1081825"/>
            <a:ext cx="117455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8941" y="2006957"/>
            <a:ext cx="117455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8941" y="2970726"/>
            <a:ext cx="117455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18941" y="3949521"/>
            <a:ext cx="117455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8941" y="4992709"/>
            <a:ext cx="117455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4845"/>
            <a:ext cx="128601" cy="5645791"/>
          </a:xfrm>
          <a:prstGeom prst="rect">
            <a:avLst/>
          </a:prstGeom>
          <a:solidFill>
            <a:srgbClr val="FF8181"/>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2053739" y="-4846"/>
            <a:ext cx="128601" cy="5645791"/>
          </a:xfrm>
          <a:prstGeom prst="rect">
            <a:avLst/>
          </a:prstGeom>
          <a:solidFill>
            <a:srgbClr val="FF8181"/>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p:nvPr/>
        </p:nvCxnSpPr>
        <p:spPr>
          <a:xfrm>
            <a:off x="9604142" y="156866"/>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169042" y="192647"/>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746642" y="138277"/>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336942" y="138277"/>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03442" y="192647"/>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31842" y="156865"/>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72942" y="228429"/>
            <a:ext cx="0" cy="532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28601" y="5460642"/>
            <a:ext cx="12063399" cy="180304"/>
          </a:xfrm>
          <a:prstGeom prst="rect">
            <a:avLst/>
          </a:prstGeom>
          <a:solidFill>
            <a:srgbClr val="FF8181"/>
          </a:solidFill>
          <a:ln>
            <a:solidFill>
              <a:srgbClr val="FF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4300" y="0"/>
            <a:ext cx="12063399" cy="180304"/>
          </a:xfrm>
          <a:prstGeom prst="rect">
            <a:avLst/>
          </a:prstGeom>
          <a:solidFill>
            <a:srgbClr val="FF8181"/>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4003442" y="1549758"/>
            <a:ext cx="3995882" cy="25617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382531" y="1892712"/>
            <a:ext cx="3178500" cy="1882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791222" y="2232521"/>
            <a:ext cx="2418257" cy="121656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a:stCxn id="45" idx="0"/>
            <a:endCxn id="45" idx="2"/>
          </p:cNvCxnSpPr>
          <p:nvPr/>
        </p:nvCxnSpPr>
        <p:spPr>
          <a:xfrm>
            <a:off x="6000351" y="2232521"/>
            <a:ext cx="0" cy="12165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rot="5400000">
            <a:off x="4394919" y="2455231"/>
            <a:ext cx="809478" cy="853575"/>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rot="5400000">
            <a:off x="6697841" y="2414015"/>
            <a:ext cx="809478" cy="853575"/>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5717395" y="2601013"/>
            <a:ext cx="548807" cy="5290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382531" y="1892712"/>
            <a:ext cx="408691" cy="1882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7151842" y="1905458"/>
            <a:ext cx="408691" cy="1882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2561566" y="180304"/>
            <a:ext cx="197849" cy="52679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218941" y="228429"/>
            <a:ext cx="2232159" cy="51182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5021943" y="4355946"/>
            <a:ext cx="1984715" cy="175142"/>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273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p:cNvSpPr>
            <a:spLocks noGrp="1"/>
          </p:cNvSpPr>
          <p:nvPr>
            <p:ph type="title"/>
          </p:nvPr>
        </p:nvSpPr>
        <p:spPr>
          <a:xfrm>
            <a:off x="-2542686" y="-15027"/>
            <a:ext cx="10515600" cy="1325563"/>
          </a:xfrm>
        </p:spPr>
        <p:txBody>
          <a:bodyPr/>
          <a:lstStyle/>
          <a:p>
            <a:pPr algn="ctr"/>
            <a:r>
              <a:rPr lang="en-GB" b="1" dirty="0">
                <a:solidFill>
                  <a:srgbClr val="FF0000"/>
                </a:solidFill>
                <a:latin typeface="Arial" panose="020B0604020202020204" pitchFamily="34" charset="0"/>
                <a:cs typeface="Arial" panose="020B0604020202020204" pitchFamily="34" charset="0"/>
              </a:rPr>
              <a:t> Notes for Teachers</a:t>
            </a:r>
          </a:p>
        </p:txBody>
      </p:sp>
      <p:pic>
        <p:nvPicPr>
          <p:cNvPr id="14" name="Picture 13"/>
          <p:cNvPicPr>
            <a:picLocks noChangeAspect="1"/>
          </p:cNvPicPr>
          <p:nvPr/>
        </p:nvPicPr>
        <p:blipFill>
          <a:blip r:embed="rId2"/>
          <a:stretch>
            <a:fillRect/>
          </a:stretch>
        </p:blipFill>
        <p:spPr>
          <a:xfrm>
            <a:off x="4643968" y="5589660"/>
            <a:ext cx="2938518" cy="1283388"/>
          </a:xfrm>
          <a:prstGeom prst="rect">
            <a:avLst/>
          </a:prstGeom>
        </p:spPr>
      </p:pic>
      <p:sp>
        <p:nvSpPr>
          <p:cNvPr id="4" name="TextBox 3"/>
          <p:cNvSpPr txBox="1"/>
          <p:nvPr/>
        </p:nvSpPr>
        <p:spPr>
          <a:xfrm>
            <a:off x="140677" y="1193412"/>
            <a:ext cx="10888394" cy="424731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Chris Bartley (St Joseph’s Catholic Primary School, Middlesbrough) and Dr Tosh Warwick (Manchester Metropolitan University) have developed this resource in partnership with MFC Foundation. </a:t>
            </a:r>
          </a:p>
          <a:p>
            <a:r>
              <a:rPr lang="en-GB" b="1"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Geography (KS1)</a:t>
            </a:r>
          </a:p>
          <a:p>
            <a:r>
              <a:rPr lang="en-GB" dirty="0">
                <a:latin typeface="Arial" panose="020B0604020202020204" pitchFamily="34" charset="0"/>
                <a:cs typeface="Arial" panose="020B0604020202020204" pitchFamily="34" charset="0"/>
              </a:rPr>
              <a:t>•	Use aerial photographs and plan perspectives to recognise landmarks.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Geography (KS2)</a:t>
            </a:r>
          </a:p>
          <a:p>
            <a:r>
              <a:rPr lang="en-GB" dirty="0">
                <a:latin typeface="Arial" panose="020B0604020202020204" pitchFamily="34" charset="0"/>
                <a:cs typeface="Arial" panose="020B0604020202020204" pitchFamily="34" charset="0"/>
              </a:rPr>
              <a:t>•	Observe physical features in the local area using a range of methods, including aerial maps, plans 	and graphs, and digital technologies.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History (KS1)</a:t>
            </a:r>
          </a:p>
          <a:p>
            <a:r>
              <a:rPr lang="en-GB" dirty="0">
                <a:latin typeface="Arial" panose="020B0604020202020204" pitchFamily="34" charset="0"/>
                <a:cs typeface="Arial" panose="020B0604020202020204" pitchFamily="34" charset="0"/>
              </a:rPr>
              <a:t>•	Understanding people and places in their own locality.</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History (KS2)</a:t>
            </a:r>
          </a:p>
          <a:p>
            <a:r>
              <a:rPr lang="en-GB" dirty="0">
                <a:latin typeface="Arial" panose="020B0604020202020204" pitchFamily="34" charset="0"/>
                <a:cs typeface="Arial" panose="020B0604020202020204" pitchFamily="34" charset="0"/>
              </a:rPr>
              <a:t>•	Understanding an aspect of local history over time.</a:t>
            </a:r>
          </a:p>
        </p:txBody>
      </p:sp>
    </p:spTree>
    <p:extLst>
      <p:ext uri="{BB962C8B-B14F-4D97-AF65-F5344CB8AC3E}">
        <p14:creationId xmlns:p14="http://schemas.microsoft.com/office/powerpoint/2010/main" val="313921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33374" y="4211468"/>
            <a:ext cx="9144000" cy="1655762"/>
          </a:xfrm>
        </p:spPr>
        <p:txBody>
          <a:bodyPr>
            <a:normAutofit/>
          </a:bodyPr>
          <a:lstStyle/>
          <a:p>
            <a:r>
              <a:rPr lang="en-GB" sz="2800" dirty="0"/>
              <a:t>Aerial Ayresome</a:t>
            </a:r>
          </a:p>
          <a:p>
            <a:r>
              <a:rPr lang="en-GB" sz="1800" dirty="0">
                <a:latin typeface="Arial" panose="020B0604020202020204" pitchFamily="34" charset="0"/>
                <a:cs typeface="Arial" panose="020B0604020202020204" pitchFamily="34" charset="0"/>
              </a:rPr>
              <a:t>with Tosh Warwick (</a:t>
            </a:r>
            <a:r>
              <a:rPr lang="en-GB" sz="1800" dirty="0">
                <a:latin typeface="Arial" panose="020B0604020202020204" pitchFamily="34" charset="0"/>
                <a:ea typeface="MS Mincho"/>
                <a:cs typeface="Arial" panose="020B0604020202020204" pitchFamily="34" charset="0"/>
              </a:rPr>
              <a:t>Manchester Metropolitan University)</a:t>
            </a:r>
          </a:p>
          <a:p>
            <a:r>
              <a:rPr lang="en-GB" sz="1800" dirty="0">
                <a:latin typeface="Arial" panose="020B0604020202020204" pitchFamily="34" charset="0"/>
                <a:cs typeface="Arial" panose="020B0604020202020204" pitchFamily="34" charset="0"/>
              </a:rPr>
              <a:t>and Chris Bartley (</a:t>
            </a:r>
            <a:r>
              <a:rPr lang="en-GB" sz="1800" dirty="0">
                <a:latin typeface="Arial" panose="020B0604020202020204" pitchFamily="34" charset="0"/>
                <a:ea typeface="MS Mincho"/>
                <a:cs typeface="Arial" panose="020B0604020202020204" pitchFamily="34" charset="0"/>
              </a:rPr>
              <a:t>St Joseph’s Catholic Primary School, Middlesbrough</a:t>
            </a:r>
            <a:r>
              <a:rPr lang="en-GB" sz="18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3334044" y="943088"/>
            <a:ext cx="5303520" cy="2316296"/>
          </a:xfrm>
          <a:prstGeom prst="rect">
            <a:avLst/>
          </a:prstGeom>
        </p:spPr>
      </p:pic>
      <p:cxnSp>
        <p:nvCxnSpPr>
          <p:cNvPr id="6" name="Straight Connector 5"/>
          <p:cNvCxnSpPr/>
          <p:nvPr/>
        </p:nvCxnSpPr>
        <p:spPr>
          <a:xfrm>
            <a:off x="1800665" y="3634692"/>
            <a:ext cx="87219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hevron 7"/>
          <p:cNvSpPr/>
          <p:nvPr/>
        </p:nvSpPr>
        <p:spPr>
          <a:xfrm rot="5400000">
            <a:off x="10832115" y="4261107"/>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hevron 8"/>
          <p:cNvSpPr/>
          <p:nvPr/>
        </p:nvSpPr>
        <p:spPr>
          <a:xfrm rot="5400000">
            <a:off x="10832115" y="5464298"/>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evron 10"/>
          <p:cNvSpPr/>
          <p:nvPr/>
        </p:nvSpPr>
        <p:spPr>
          <a:xfrm rot="5400000">
            <a:off x="10832114" y="3057917"/>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hevron 11"/>
          <p:cNvSpPr/>
          <p:nvPr/>
        </p:nvSpPr>
        <p:spPr>
          <a:xfrm rot="5400000">
            <a:off x="10832114" y="1842160"/>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hevron 12"/>
          <p:cNvSpPr/>
          <p:nvPr/>
        </p:nvSpPr>
        <p:spPr>
          <a:xfrm rot="5400000">
            <a:off x="10832114" y="556773"/>
            <a:ext cx="1153550" cy="1153551"/>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0789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p:cNvSpPr>
            <a:spLocks noGrp="1"/>
          </p:cNvSpPr>
          <p:nvPr>
            <p:ph type="title"/>
          </p:nvPr>
        </p:nvSpPr>
        <p:spPr>
          <a:xfrm>
            <a:off x="-2933114" y="0"/>
            <a:ext cx="10515600" cy="1325563"/>
          </a:xfrm>
        </p:spPr>
        <p:txBody>
          <a:bodyPr/>
          <a:lstStyle/>
          <a:p>
            <a:pPr algn="ctr"/>
            <a:r>
              <a:rPr lang="en-GB" b="1" dirty="0">
                <a:solidFill>
                  <a:srgbClr val="FF0000"/>
                </a:solidFill>
                <a:latin typeface="Arial" panose="020B0604020202020204" pitchFamily="34" charset="0"/>
                <a:cs typeface="Arial" panose="020B0604020202020204" pitchFamily="34" charset="0"/>
              </a:rPr>
              <a:t> Further Reading</a:t>
            </a:r>
          </a:p>
        </p:txBody>
      </p:sp>
      <p:pic>
        <p:nvPicPr>
          <p:cNvPr id="14" name="Picture 13"/>
          <p:cNvPicPr>
            <a:picLocks noChangeAspect="1"/>
          </p:cNvPicPr>
          <p:nvPr/>
        </p:nvPicPr>
        <p:blipFill>
          <a:blip r:embed="rId2"/>
          <a:stretch>
            <a:fillRect/>
          </a:stretch>
        </p:blipFill>
        <p:spPr>
          <a:xfrm>
            <a:off x="4643968" y="5589660"/>
            <a:ext cx="2938518" cy="1283388"/>
          </a:xfrm>
          <a:prstGeom prst="rect">
            <a:avLst/>
          </a:prstGeom>
        </p:spPr>
      </p:pic>
      <p:sp>
        <p:nvSpPr>
          <p:cNvPr id="4" name="TextBox 3"/>
          <p:cNvSpPr txBox="1"/>
          <p:nvPr/>
        </p:nvSpPr>
        <p:spPr>
          <a:xfrm>
            <a:off x="140677" y="996504"/>
            <a:ext cx="10888394" cy="313932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Harry Glasper (1993), </a:t>
            </a:r>
            <a:r>
              <a:rPr lang="en-GB" i="1" dirty="0">
                <a:latin typeface="Arial" panose="020B0604020202020204" pitchFamily="34" charset="0"/>
                <a:cs typeface="Arial" panose="020B0604020202020204" pitchFamily="34" charset="0"/>
              </a:rPr>
              <a:t>Middlesbrough: A Complete Record</a:t>
            </a:r>
            <a:r>
              <a:rPr lang="en-GB" dirty="0">
                <a:latin typeface="Arial" panose="020B0604020202020204" pitchFamily="34" charset="0"/>
                <a:cs typeface="Arial" panose="020B0604020202020204" pitchFamily="34" charset="0"/>
              </a:rPr>
              <a:t> (Derby, </a:t>
            </a:r>
            <a:r>
              <a:rPr lang="en-GB" dirty="0" err="1">
                <a:latin typeface="Arial" panose="020B0604020202020204" pitchFamily="34" charset="0"/>
                <a:cs typeface="Arial" panose="020B0604020202020204" pitchFamily="34" charset="0"/>
              </a:rPr>
              <a:t>Breedon</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Harry Glasper and Chris Kershaw (1998), </a:t>
            </a:r>
            <a:r>
              <a:rPr lang="en-GB" i="1" dirty="0">
                <a:latin typeface="Arial" panose="020B0604020202020204" pitchFamily="34" charset="0"/>
                <a:cs typeface="Arial" panose="020B0604020202020204" pitchFamily="34" charset="0"/>
              </a:rPr>
              <a:t>The Boro Bible: A Complete History of Middlesbrough Football Club</a:t>
            </a:r>
            <a:r>
              <a:rPr lang="en-GB" dirty="0">
                <a:latin typeface="Arial" panose="020B0604020202020204" pitchFamily="34" charset="0"/>
                <a:cs typeface="Arial" panose="020B0604020202020204" pitchFamily="34" charset="0"/>
              </a:rPr>
              <a:t> (Bishop Auckland, </a:t>
            </a:r>
            <a:r>
              <a:rPr lang="en-GB" dirty="0" err="1">
                <a:latin typeface="Arial" panose="020B0604020202020204" pitchFamily="34" charset="0"/>
                <a:cs typeface="Arial" panose="020B0604020202020204" pitchFamily="34" charset="0"/>
              </a:rPr>
              <a:t>Hillprint</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Eric </a:t>
            </a:r>
            <a:r>
              <a:rPr lang="en-GB" dirty="0" err="1">
                <a:latin typeface="Arial" panose="020B0604020202020204" pitchFamily="34" charset="0"/>
                <a:cs typeface="Arial" panose="020B0604020202020204" pitchFamily="34" charset="0"/>
              </a:rPr>
              <a:t>Paylor</a:t>
            </a:r>
            <a:r>
              <a:rPr lang="en-GB" dirty="0">
                <a:latin typeface="Arial" panose="020B0604020202020204" pitchFamily="34" charset="0"/>
                <a:cs typeface="Arial" panose="020B0604020202020204" pitchFamily="34" charset="0"/>
              </a:rPr>
              <a:t> and John Wilson (2004), </a:t>
            </a:r>
            <a:r>
              <a:rPr lang="en-GB" i="1" dirty="0">
                <a:latin typeface="Arial" panose="020B0604020202020204" pitchFamily="34" charset="0"/>
                <a:cs typeface="Arial" panose="020B0604020202020204" pitchFamily="34" charset="0"/>
              </a:rPr>
              <a:t>Ayresome Park Memories</a:t>
            </a:r>
            <a:r>
              <a:rPr lang="en-GB" dirty="0">
                <a:latin typeface="Arial" panose="020B0604020202020204" pitchFamily="34" charset="0"/>
                <a:cs typeface="Arial" panose="020B0604020202020204" pitchFamily="34" charset="0"/>
              </a:rPr>
              <a:t> (Derby, </a:t>
            </a:r>
            <a:r>
              <a:rPr lang="en-GB" dirty="0" err="1">
                <a:latin typeface="Arial" panose="020B0604020202020204" pitchFamily="34" charset="0"/>
                <a:cs typeface="Arial" panose="020B0604020202020204" pitchFamily="34" charset="0"/>
              </a:rPr>
              <a:t>Breedon</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Richard Piers Rayner (2008), </a:t>
            </a:r>
            <a:r>
              <a:rPr lang="en-GB" i="1" dirty="0">
                <a:latin typeface="Arial" panose="020B0604020202020204" pitchFamily="34" charset="0"/>
                <a:cs typeface="Arial" panose="020B0604020202020204" pitchFamily="34" charset="0"/>
              </a:rPr>
              <a:t>Middlesbrough FC: The Unseen History</a:t>
            </a:r>
            <a:r>
              <a:rPr lang="en-GB" dirty="0">
                <a:latin typeface="Arial" panose="020B0604020202020204" pitchFamily="34" charset="0"/>
                <a:cs typeface="Arial" panose="020B0604020202020204" pitchFamily="34" charset="0"/>
              </a:rPr>
              <a:t> (Derby, </a:t>
            </a:r>
            <a:r>
              <a:rPr lang="en-GB" dirty="0" err="1">
                <a:latin typeface="Arial" panose="020B0604020202020204" pitchFamily="34" charset="0"/>
                <a:cs typeface="Arial" panose="020B0604020202020204" pitchFamily="34" charset="0"/>
              </a:rPr>
              <a:t>Breedon</a:t>
            </a:r>
            <a:r>
              <a:rPr lang="en-GB" dirty="0">
                <a:latin typeface="Arial" panose="020B0604020202020204" pitchFamily="34" charset="0"/>
                <a:cs typeface="Arial" panose="020B0604020202020204" pitchFamily="34" charset="0"/>
              </a:rPr>
              <a:t>)</a:t>
            </a:r>
          </a:p>
          <a:p>
            <a:endParaRPr lang="en-GB" dirty="0"/>
          </a:p>
        </p:txBody>
      </p:sp>
    </p:spTree>
    <p:extLst>
      <p:ext uri="{BB962C8B-B14F-4D97-AF65-F5344CB8AC3E}">
        <p14:creationId xmlns:p14="http://schemas.microsoft.com/office/powerpoint/2010/main" val="4256527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4332849" y="5589660"/>
            <a:ext cx="2946267" cy="1286772"/>
          </a:xfrm>
          <a:prstGeom prst="rect">
            <a:avLst/>
          </a:prstGeom>
        </p:spPr>
      </p:pic>
      <p:sp>
        <p:nvSpPr>
          <p:cNvPr id="10" name="TextBox 9"/>
          <p:cNvSpPr txBox="1"/>
          <p:nvPr/>
        </p:nvSpPr>
        <p:spPr>
          <a:xfrm>
            <a:off x="307143" y="1573362"/>
            <a:ext cx="11577713" cy="3416320"/>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Today’s task investigates the changes that have taken place over time in Middlesbrough by looking at maps, plans and photographs from the past two centuries. By exploring the site where Ayresome Park once stood at different points in its history, you will improve your skills in recognising landmarks and physical features in the local area over time.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86971" y="1554930"/>
            <a:ext cx="10818055" cy="1325563"/>
          </a:xfrm>
        </p:spPr>
        <p:txBody>
          <a:bodyPr/>
          <a:lstStyle/>
          <a:p>
            <a:pPr algn="ctr"/>
            <a:r>
              <a:rPr lang="en-GB" b="1" dirty="0">
                <a:solidFill>
                  <a:srgbClr val="FF0000"/>
                </a:solidFill>
                <a:latin typeface="Arial" panose="020B0604020202020204" pitchFamily="34" charset="0"/>
                <a:cs typeface="Arial" panose="020B0604020202020204" pitchFamily="34" charset="0"/>
              </a:rPr>
              <a:t>Aerial Ayresome</a:t>
            </a:r>
          </a:p>
        </p:txBody>
      </p:sp>
    </p:spTree>
    <p:extLst>
      <p:ext uri="{BB962C8B-B14F-4D97-AF65-F5344CB8AC3E}">
        <p14:creationId xmlns:p14="http://schemas.microsoft.com/office/powerpoint/2010/main" val="340957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cxnSp>
        <p:nvCxnSpPr>
          <p:cNvPr id="28" name="Straight Connector 27"/>
          <p:cNvCxnSpPr/>
          <p:nvPr/>
        </p:nvCxnSpPr>
        <p:spPr>
          <a:xfrm flipH="1">
            <a:off x="6106337" y="1055894"/>
            <a:ext cx="14068" cy="4326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595131" y="-30408"/>
            <a:ext cx="10515600" cy="1325563"/>
          </a:xfrm>
        </p:spPr>
        <p:txBody>
          <a:bodyPr/>
          <a:lstStyle/>
          <a:p>
            <a:pPr algn="ctr"/>
            <a:r>
              <a:rPr lang="en-GB" b="1" dirty="0">
                <a:solidFill>
                  <a:srgbClr val="FF0000"/>
                </a:solidFill>
                <a:latin typeface="Arial" panose="020B0604020202020204" pitchFamily="34" charset="0"/>
                <a:cs typeface="Arial" panose="020B0604020202020204" pitchFamily="34" charset="0"/>
              </a:rPr>
              <a:t>       Before Ayresome Park</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pic>
        <p:nvPicPr>
          <p:cNvPr id="1028" name="Picture 4" descr="Middlesbrough FC's Linthorpe 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982" y="1699070"/>
            <a:ext cx="5400000" cy="303655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67285" y="1366166"/>
            <a:ext cx="5747015" cy="424731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Middlesbrough Football Club have moved home a number of times since the club’s formation in 1876. Before moving to Ayresome Park, Boro played home matches at Albert Park’s Archery Ground, </a:t>
            </a:r>
            <a:r>
              <a:rPr lang="en-GB" dirty="0" err="1">
                <a:latin typeface="Arial" panose="020B0604020202020204" pitchFamily="34" charset="0"/>
                <a:cs typeface="Arial" panose="020B0604020202020204" pitchFamily="34" charset="0"/>
              </a:rPr>
              <a:t>Breckon</a:t>
            </a:r>
            <a:r>
              <a:rPr lang="en-GB" dirty="0">
                <a:latin typeface="Arial" panose="020B0604020202020204" pitchFamily="34" charset="0"/>
                <a:cs typeface="Arial" panose="020B0604020202020204" pitchFamily="34" charset="0"/>
              </a:rPr>
              <a:t> Hill and the Linthorpe Road Ground.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Pictured here is a piece of artwork by Richard Piers Rayner imagining how Boro’s former Linthorpe Road Ground might have looked.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Before Ayresome Park was built, another football ground stood on the site of Ayresome Park. This was named Paradise Ground and was the home of Boro’s rivals Middlesbrough Ironopolis.</a:t>
            </a:r>
          </a:p>
          <a:p>
            <a:endParaRPr lang="en-GB" dirty="0"/>
          </a:p>
        </p:txBody>
      </p:sp>
    </p:spTree>
    <p:extLst>
      <p:ext uri="{BB962C8B-B14F-4D97-AF65-F5344CB8AC3E}">
        <p14:creationId xmlns:p14="http://schemas.microsoft.com/office/powerpoint/2010/main" val="373015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cxnSp>
        <p:nvCxnSpPr>
          <p:cNvPr id="28" name="Straight Connector 27"/>
          <p:cNvCxnSpPr/>
          <p:nvPr/>
        </p:nvCxnSpPr>
        <p:spPr>
          <a:xfrm flipH="1">
            <a:off x="6106337" y="1055894"/>
            <a:ext cx="14068" cy="4326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595131" y="-30408"/>
            <a:ext cx="10515600" cy="1325563"/>
          </a:xfrm>
        </p:spPr>
        <p:txBody>
          <a:bodyPr/>
          <a:lstStyle/>
          <a:p>
            <a:pPr algn="ctr"/>
            <a:r>
              <a:rPr lang="en-GB" b="1" dirty="0">
                <a:solidFill>
                  <a:srgbClr val="FF0000"/>
                </a:solidFill>
                <a:latin typeface="Arial" panose="020B0604020202020204" pitchFamily="34" charset="0"/>
                <a:cs typeface="Arial" panose="020B0604020202020204" pitchFamily="34" charset="0"/>
              </a:rPr>
              <a:t>                 The Move to Ayresome Park</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67286" y="1366166"/>
            <a:ext cx="5379370"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Boro moved to Ayresome Park in 1903 and the ground was the club’s home for 92 years until they moved to the Riverside Stadium in 1995.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During the club’s time at Ayresome Park, although much of the stadium and surrounding area remained the same, there were also a number of changes.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number of alterations to Ayresome Park occurred over the years and many of the spaces and streets near to the stadium also experienced change.</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982" y="1526409"/>
            <a:ext cx="5400000" cy="3385580"/>
          </a:xfrm>
          <a:prstGeom prst="rect">
            <a:avLst/>
          </a:prstGeom>
        </p:spPr>
      </p:pic>
    </p:spTree>
    <p:extLst>
      <p:ext uri="{BB962C8B-B14F-4D97-AF65-F5344CB8AC3E}">
        <p14:creationId xmlns:p14="http://schemas.microsoft.com/office/powerpoint/2010/main" val="2634558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cxnSp>
        <p:nvCxnSpPr>
          <p:cNvPr id="28" name="Straight Connector 27"/>
          <p:cNvCxnSpPr/>
          <p:nvPr/>
        </p:nvCxnSpPr>
        <p:spPr>
          <a:xfrm flipH="1">
            <a:off x="6106337" y="1055894"/>
            <a:ext cx="14068" cy="4326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595131" y="-30408"/>
            <a:ext cx="11889960" cy="1325563"/>
          </a:xfrm>
        </p:spPr>
        <p:txBody>
          <a:bodyPr/>
          <a:lstStyle/>
          <a:p>
            <a:pPr algn="ctr"/>
            <a:r>
              <a:rPr lang="en-GB" b="1" dirty="0">
                <a:solidFill>
                  <a:srgbClr val="FF0000"/>
                </a:solidFill>
                <a:latin typeface="Arial" panose="020B0604020202020204" pitchFamily="34" charset="0"/>
                <a:cs typeface="Arial" panose="020B0604020202020204" pitchFamily="34" charset="0"/>
              </a:rPr>
              <a:t>		  Aerial photos, maps and plans</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67286" y="1366166"/>
            <a:ext cx="5379370" cy="313932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One of the best ways to discover changes to an area over time is by using maps, photographs and plans from different points in history.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Maps, photographs and plans often provide an aerial or overhead perspective of the area.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allows change and continuity to be easily identified by comparing maps, photographs and plans from different periods in time.</a:t>
            </a:r>
          </a:p>
          <a:p>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0086" y="1366166"/>
            <a:ext cx="5400000" cy="4030263"/>
          </a:xfrm>
          <a:prstGeom prst="rect">
            <a:avLst/>
          </a:prstGeom>
        </p:spPr>
      </p:pic>
      <p:sp>
        <p:nvSpPr>
          <p:cNvPr id="4" name="Oval 3"/>
          <p:cNvSpPr/>
          <p:nvPr/>
        </p:nvSpPr>
        <p:spPr>
          <a:xfrm>
            <a:off x="8414238" y="2708031"/>
            <a:ext cx="1503485" cy="1362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392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784242" y="5560882"/>
            <a:ext cx="6551758"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NLS https://maps.nls.uk/os/</a:t>
            </a:r>
          </a:p>
        </p:txBody>
      </p:sp>
      <p:sp>
        <p:nvSpPr>
          <p:cNvPr id="12" name="Title 1"/>
          <p:cNvSpPr txBox="1">
            <a:spLocks/>
          </p:cNvSpPr>
          <p:nvPr/>
        </p:nvSpPr>
        <p:spPr>
          <a:xfrm>
            <a:off x="-2595131" y="-304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Map of Middlesbrough 1899</a:t>
            </a:r>
          </a:p>
        </p:txBody>
      </p:sp>
      <p:pic>
        <p:nvPicPr>
          <p:cNvPr id="8" name="Picture 7"/>
          <p:cNvPicPr>
            <a:picLocks noChangeAspect="1"/>
          </p:cNvPicPr>
          <p:nvPr/>
        </p:nvPicPr>
        <p:blipFill>
          <a:blip r:embed="rId2"/>
          <a:stretch>
            <a:fillRect/>
          </a:stretch>
        </p:blipFill>
        <p:spPr>
          <a:xfrm>
            <a:off x="2797860" y="1269000"/>
            <a:ext cx="6596281" cy="4320000"/>
          </a:xfrm>
          <a:prstGeom prst="rect">
            <a:avLst/>
          </a:prstGeom>
        </p:spPr>
      </p:pic>
    </p:spTree>
    <p:extLst>
      <p:ext uri="{BB962C8B-B14F-4D97-AF65-F5344CB8AC3E}">
        <p14:creationId xmlns:p14="http://schemas.microsoft.com/office/powerpoint/2010/main" val="225185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784242" y="5560882"/>
            <a:ext cx="6551758"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NLS https://maps.nls.uk/os/</a:t>
            </a:r>
          </a:p>
        </p:txBody>
      </p:sp>
      <p:sp>
        <p:nvSpPr>
          <p:cNvPr id="12" name="Title 1"/>
          <p:cNvSpPr txBox="1">
            <a:spLocks/>
          </p:cNvSpPr>
          <p:nvPr/>
        </p:nvSpPr>
        <p:spPr>
          <a:xfrm>
            <a:off x="-2595131" y="-30408"/>
            <a:ext cx="137086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Map of Middlesbrough published 1923</a:t>
            </a:r>
          </a:p>
        </p:txBody>
      </p:sp>
      <p:pic>
        <p:nvPicPr>
          <p:cNvPr id="4" name="Picture 3"/>
          <p:cNvPicPr>
            <a:picLocks noChangeAspect="1"/>
          </p:cNvPicPr>
          <p:nvPr/>
        </p:nvPicPr>
        <p:blipFill>
          <a:blip r:embed="rId2"/>
          <a:stretch>
            <a:fillRect/>
          </a:stretch>
        </p:blipFill>
        <p:spPr>
          <a:xfrm>
            <a:off x="2722995" y="1269000"/>
            <a:ext cx="6746010" cy="4320000"/>
          </a:xfrm>
          <a:prstGeom prst="rect">
            <a:avLst/>
          </a:prstGeom>
        </p:spPr>
      </p:pic>
    </p:spTree>
    <p:extLst>
      <p:ext uri="{BB962C8B-B14F-4D97-AF65-F5344CB8AC3E}">
        <p14:creationId xmlns:p14="http://schemas.microsoft.com/office/powerpoint/2010/main" val="128159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838092"/>
            <a:ext cx="12192000" cy="10199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94547" y="6055658"/>
            <a:ext cx="8010363" cy="584775"/>
          </a:xfrm>
          <a:prstGeom prst="rect">
            <a:avLst/>
          </a:prstGeom>
          <a:noFill/>
        </p:spPr>
        <p:txBody>
          <a:bodyPr wrap="square" rtlCol="0">
            <a:spAutoFit/>
          </a:bodyPr>
          <a:lstStyle/>
          <a:p>
            <a:r>
              <a:rPr lang="en-GB" sz="3200" i="1" dirty="0">
                <a:solidFill>
                  <a:schemeClr val="bg1"/>
                </a:solidFill>
              </a:rPr>
              <a:t>Inspire CONFIDENCE Inspire HOPE</a:t>
            </a:r>
          </a:p>
        </p:txBody>
      </p:sp>
      <p:sp>
        <p:nvSpPr>
          <p:cNvPr id="2" name="TextBox 1"/>
          <p:cNvSpPr txBox="1"/>
          <p:nvPr/>
        </p:nvSpPr>
        <p:spPr>
          <a:xfrm>
            <a:off x="128601" y="1197296"/>
            <a:ext cx="5885700" cy="1200329"/>
          </a:xfrm>
          <a:prstGeom prst="rect">
            <a:avLst/>
          </a:prstGeom>
          <a:noFill/>
        </p:spPr>
        <p:txBody>
          <a:bodyPr wrap="square" rtlCol="0">
            <a:spAutoFit/>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8" name="TextBox 17"/>
          <p:cNvSpPr txBox="1"/>
          <p:nvPr/>
        </p:nvSpPr>
        <p:spPr>
          <a:xfrm>
            <a:off x="2784242" y="5560882"/>
            <a:ext cx="6551758"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 Middlesbrough Libraries</a:t>
            </a:r>
          </a:p>
        </p:txBody>
      </p:sp>
      <p:sp>
        <p:nvSpPr>
          <p:cNvPr id="12" name="Title 1"/>
          <p:cNvSpPr txBox="1">
            <a:spLocks/>
          </p:cNvSpPr>
          <p:nvPr/>
        </p:nvSpPr>
        <p:spPr>
          <a:xfrm>
            <a:off x="-2595132" y="-30408"/>
            <a:ext cx="14306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FF0000"/>
                </a:solidFill>
                <a:latin typeface="Arial" panose="020B0604020202020204" pitchFamily="34" charset="0"/>
                <a:cs typeface="Arial" panose="020B0604020202020204" pitchFamily="34" charset="0"/>
              </a:rPr>
              <a:t>        Aerial photo of Ayresome Park 1934</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16" t="17136" r="4231" b="2667"/>
          <a:stretch/>
        </p:blipFill>
        <p:spPr>
          <a:xfrm>
            <a:off x="2831101" y="1269000"/>
            <a:ext cx="6529799" cy="4320000"/>
          </a:xfrm>
          <a:prstGeom prst="rect">
            <a:avLst/>
          </a:prstGeom>
        </p:spPr>
      </p:pic>
      <p:sp>
        <p:nvSpPr>
          <p:cNvPr id="10" name="Oval 9"/>
          <p:cNvSpPr/>
          <p:nvPr/>
        </p:nvSpPr>
        <p:spPr>
          <a:xfrm>
            <a:off x="4791808" y="1544247"/>
            <a:ext cx="2769576" cy="12309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88417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573</TotalTime>
  <Words>1004</Words>
  <Application>Microsoft Office PowerPoint</Application>
  <PresentationFormat>Widescreen</PresentationFormat>
  <Paragraphs>140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MS Mincho</vt:lpstr>
      <vt:lpstr>Arial</vt:lpstr>
      <vt:lpstr>Calibri</vt:lpstr>
      <vt:lpstr>Calibri Light</vt:lpstr>
      <vt:lpstr>Office Theme</vt:lpstr>
      <vt:lpstr>History of Ayresome Park:  Aerial Ayresome</vt:lpstr>
      <vt:lpstr>PowerPoint Presentation</vt:lpstr>
      <vt:lpstr>Aerial Ayresome</vt:lpstr>
      <vt:lpstr>       Before Ayresome Park</vt:lpstr>
      <vt:lpstr>                 The Move to Ayresome Park</vt:lpstr>
      <vt:lpstr>    Aerial photos, maps and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Virtual Classroom Activity</vt:lpstr>
      <vt:lpstr>PowerPoint Presentation</vt:lpstr>
      <vt:lpstr> Notes for Teachers</vt:lpstr>
      <vt:lpstr> Further Reading</vt:lpstr>
    </vt:vector>
  </TitlesOfParts>
  <Company>MMU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Ayresome Park: The Early Decades</dc:title>
  <dc:creator>Tosh Warwick</dc:creator>
  <cp:lastModifiedBy>Gordon Cox</cp:lastModifiedBy>
  <cp:revision>42</cp:revision>
  <dcterms:created xsi:type="dcterms:W3CDTF">2020-04-26T16:43:29Z</dcterms:created>
  <dcterms:modified xsi:type="dcterms:W3CDTF">2020-04-29T17:12:02Z</dcterms:modified>
</cp:coreProperties>
</file>